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27" r:id="rId3"/>
    <p:sldId id="258" r:id="rId4"/>
    <p:sldId id="328" r:id="rId5"/>
    <p:sldId id="329" r:id="rId6"/>
    <p:sldId id="332" r:id="rId7"/>
    <p:sldId id="304" r:id="rId8"/>
    <p:sldId id="295" r:id="rId9"/>
    <p:sldId id="334" r:id="rId10"/>
    <p:sldId id="336" r:id="rId11"/>
    <p:sldId id="344" r:id="rId12"/>
    <p:sldId id="272" r:id="rId13"/>
    <p:sldId id="287" r:id="rId14"/>
    <p:sldId id="345" r:id="rId15"/>
    <p:sldId id="292" r:id="rId16"/>
    <p:sldId id="347" r:id="rId17"/>
  </p:sldIdLst>
  <p:sldSz cx="9144000" cy="6858000" type="screen4x3"/>
  <p:notesSz cx="6669088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" userDrawn="1">
          <p15:clr>
            <a:srgbClr val="A4A3A4"/>
          </p15:clr>
        </p15:guide>
        <p15:guide id="2" pos="589" userDrawn="1">
          <p15:clr>
            <a:srgbClr val="A4A3A4"/>
          </p15:clr>
        </p15:guide>
        <p15:guide id="3" orient="horz" pos="822" userDrawn="1">
          <p15:clr>
            <a:srgbClr val="A4A3A4"/>
          </p15:clr>
        </p15:guide>
        <p15:guide id="4" orient="horz" pos="3793" userDrawn="1">
          <p15:clr>
            <a:srgbClr val="A4A3A4"/>
          </p15:clr>
        </p15:guide>
        <p15:guide id="5" pos="5375" userDrawn="1">
          <p15:clr>
            <a:srgbClr val="A4A3A4"/>
          </p15:clr>
        </p15:guide>
        <p15:guide id="6" pos="30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99"/>
    <a:srgbClr val="FF9900"/>
    <a:srgbClr val="3399FF"/>
    <a:srgbClr val="FFCC99"/>
    <a:srgbClr val="CAE3F7"/>
    <a:srgbClr val="99CCFF"/>
    <a:srgbClr val="CC3300"/>
    <a:srgbClr val="DDDDDD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5494" autoAdjust="0"/>
  </p:normalViewPr>
  <p:slideViewPr>
    <p:cSldViewPr snapToGrid="0" showGuides="1">
      <p:cViewPr varScale="1">
        <p:scale>
          <a:sx n="107" d="100"/>
          <a:sy n="107" d="100"/>
        </p:scale>
        <p:origin x="804" y="114"/>
      </p:cViewPr>
      <p:guideLst>
        <p:guide orient="horz" pos="504"/>
        <p:guide pos="589"/>
        <p:guide orient="horz" pos="822"/>
        <p:guide orient="horz" pos="3793"/>
        <p:guide pos="5375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6" d="100"/>
          <a:sy n="56" d="100"/>
        </p:scale>
        <p:origin x="-1848" y="-78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458" cy="49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algn="l" defTabSz="918294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631" y="0"/>
            <a:ext cx="2890457" cy="49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algn="r" defTabSz="918294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90"/>
            <a:ext cx="2890458" cy="4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algn="l" defTabSz="918294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631" y="9429990"/>
            <a:ext cx="2890457" cy="49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algn="r" defTabSz="918294" eaLnBrk="1" hangingPunct="1">
              <a:defRPr sz="1200"/>
            </a:lvl1pPr>
          </a:lstStyle>
          <a:p>
            <a:pPr>
              <a:defRPr/>
            </a:pPr>
            <a:fld id="{1C321245-228B-4DEA-B830-1B4DEBFEA52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15069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98249" cy="46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algn="l" defTabSz="918294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2911" y="1"/>
            <a:ext cx="2823455" cy="46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>
            <a:lvl1pPr algn="r" defTabSz="918294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66763"/>
            <a:ext cx="4903787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5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663" y="4753870"/>
            <a:ext cx="4881834" cy="4446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Klicken Sie, um die Formate des Vorlagentextes zu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90"/>
            <a:ext cx="2898249" cy="46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algn="l" defTabSz="918294" eaLnBrk="1" hangingPunct="1">
              <a:defRPr sz="1200"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5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2911" y="9429990"/>
            <a:ext cx="2823455" cy="46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06" tIns="45903" rIns="91806" bIns="45903" numCol="1" anchor="b" anchorCtr="0" compatLnSpc="1">
            <a:prstTxWarp prst="textNoShape">
              <a:avLst/>
            </a:prstTxWarp>
          </a:bodyPr>
          <a:lstStyle>
            <a:lvl1pPr algn="r" defTabSz="918294" eaLnBrk="1" hangingPunct="1">
              <a:defRPr sz="1200"/>
            </a:lvl1pPr>
          </a:lstStyle>
          <a:p>
            <a:pPr>
              <a:defRPr/>
            </a:pPr>
            <a:fld id="{BFEE33C2-6DCB-4A37-B6C7-30597C19A13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87549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19124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01550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7963" y="457200"/>
            <a:ext cx="1976437" cy="57197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457200"/>
            <a:ext cx="5776913" cy="5719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26289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35641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890730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592361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795234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711320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5788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3846289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41002684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1" descr="Viplogo2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512888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4572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 kern="1200">
          <a:solidFill>
            <a:srgbClr val="0066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6699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37.jpeg"/><Relationship Id="rId7" Type="http://schemas.openxmlformats.org/officeDocument/2006/relationships/image" Target="../media/image3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42.wmf"/><Relationship Id="rId7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35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pn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17" Type="http://schemas.openxmlformats.org/officeDocument/2006/relationships/image" Target="../media/image62.jpeg"/><Relationship Id="rId2" Type="http://schemas.openxmlformats.org/officeDocument/2006/relationships/image" Target="../media/image47.png"/><Relationship Id="rId16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5" Type="http://schemas.openxmlformats.org/officeDocument/2006/relationships/image" Target="../media/image60.jpeg"/><Relationship Id="rId10" Type="http://schemas.openxmlformats.org/officeDocument/2006/relationships/image" Target="../media/image55.jpeg"/><Relationship Id="rId19" Type="http://schemas.openxmlformats.org/officeDocument/2006/relationships/image" Target="../media/image64.jpeg"/><Relationship Id="rId4" Type="http://schemas.openxmlformats.org/officeDocument/2006/relationships/image" Target="../media/image49.png"/><Relationship Id="rId9" Type="http://schemas.openxmlformats.org/officeDocument/2006/relationships/image" Target="../media/image54.jpeg"/><Relationship Id="rId1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14.jpeg"/><Relationship Id="rId10" Type="http://schemas.openxmlformats.org/officeDocument/2006/relationships/image" Target="../media/image18.jpeg"/><Relationship Id="rId4" Type="http://schemas.openxmlformats.org/officeDocument/2006/relationships/image" Target="../media/image13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19.png"/><Relationship Id="rId3" Type="http://schemas.openxmlformats.org/officeDocument/2006/relationships/image" Target="../media/image21.png"/><Relationship Id="rId7" Type="http://schemas.openxmlformats.org/officeDocument/2006/relationships/image" Target="../media/image22.jpeg"/><Relationship Id="rId12" Type="http://schemas.openxmlformats.org/officeDocument/2006/relationships/image" Target="../media/image15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26.jpeg"/><Relationship Id="rId5" Type="http://schemas.openxmlformats.org/officeDocument/2006/relationships/image" Target="../media/image12.png"/><Relationship Id="rId10" Type="http://schemas.openxmlformats.org/officeDocument/2006/relationships/image" Target="../media/image25.emf"/><Relationship Id="rId4" Type="http://schemas.openxmlformats.org/officeDocument/2006/relationships/image" Target="../media/image6.pn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1.jpeg"/><Relationship Id="rId3" Type="http://schemas.openxmlformats.org/officeDocument/2006/relationships/hyperlink" Target="../Messe_fertig/buffer.mpg" TargetMode="External"/><Relationship Id="rId7" Type="http://schemas.openxmlformats.org/officeDocument/2006/relationships/image" Target="../media/image28.jpeg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11" Type="http://schemas.openxmlformats.org/officeDocument/2006/relationships/image" Target="../media/image14.jpeg"/><Relationship Id="rId5" Type="http://schemas.openxmlformats.org/officeDocument/2006/relationships/image" Target="../media/image27.wmf"/><Relationship Id="rId10" Type="http://schemas.openxmlformats.org/officeDocument/2006/relationships/image" Target="../media/image30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emf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5" descr="Viplogo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95400"/>
            <a:ext cx="52832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048000" y="4267200"/>
            <a:ext cx="57164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de-DE" altLang="de-DE" b="1" dirty="0">
                <a:solidFill>
                  <a:srgbClr val="006699"/>
                </a:solidFill>
                <a:latin typeface="Arial" panose="020B0604020202020204" pitchFamily="34" charset="0"/>
              </a:rPr>
              <a:t>PAPAGENO </a:t>
            </a:r>
            <a:r>
              <a:rPr lang="de-DE" altLang="de-DE" dirty="0">
                <a:solidFill>
                  <a:srgbClr val="006699"/>
                </a:solidFill>
                <a:latin typeface="Arial" panose="020B0604020202020204" pitchFamily="34" charset="0"/>
              </a:rPr>
              <a:t>Unified </a:t>
            </a:r>
            <a:r>
              <a:rPr lang="de-DE" altLang="de-DE" dirty="0">
                <a:solidFill>
                  <a:srgbClr val="006699"/>
                </a:solidFill>
                <a:latin typeface="Arial" panose="020B0604020202020204" pitchFamily="34" charset="0"/>
              </a:rPr>
              <a:t>Messaging:</a:t>
            </a:r>
            <a:endParaRPr lang="de-DE" altLang="de-DE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r>
              <a:rPr lang="de-DE" altLang="de-DE" dirty="0">
                <a:solidFill>
                  <a:srgbClr val="006699"/>
                </a:solidFill>
                <a:latin typeface="Arial" panose="020B0604020202020204" pitchFamily="34" charset="0"/>
              </a:rPr>
              <a:t>The </a:t>
            </a:r>
            <a:r>
              <a:rPr lang="de-DE" altLang="de-DE" dirty="0" err="1">
                <a:solidFill>
                  <a:srgbClr val="006699"/>
                </a:solidFill>
                <a:latin typeface="Arial" panose="020B0604020202020204" pitchFamily="34" charset="0"/>
              </a:rPr>
              <a:t>Worlds</a:t>
            </a:r>
            <a:r>
              <a:rPr lang="de-DE" altLang="de-DE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dirty="0" err="1">
                <a:solidFill>
                  <a:srgbClr val="006699"/>
                </a:solidFill>
                <a:latin typeface="Arial" panose="020B0604020202020204" pitchFamily="34" charset="0"/>
              </a:rPr>
              <a:t>of</a:t>
            </a:r>
            <a:r>
              <a:rPr lang="de-DE" altLang="de-DE" dirty="0">
                <a:solidFill>
                  <a:srgbClr val="006699"/>
                </a:solidFill>
                <a:latin typeface="Arial" panose="020B0604020202020204" pitchFamily="34" charset="0"/>
              </a:rPr>
              <a:t> Communications </a:t>
            </a:r>
            <a:r>
              <a:rPr lang="de-DE" altLang="de-DE" dirty="0" err="1">
                <a:solidFill>
                  <a:srgbClr val="006699"/>
                </a:solidFill>
                <a:latin typeface="Arial" panose="020B0604020202020204" pitchFamily="34" charset="0"/>
              </a:rPr>
              <a:t>Unite</a:t>
            </a:r>
            <a:r>
              <a:rPr lang="de-DE" altLang="de-DE" dirty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1026"/>
          <p:cNvSpPr>
            <a:spLocks noChangeArrowheads="1"/>
          </p:cNvSpPr>
          <p:nvPr/>
        </p:nvSpPr>
        <p:spPr bwMode="auto">
          <a:xfrm>
            <a:off x="831727" y="1220043"/>
            <a:ext cx="750887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PAPAGENO can be used in pure Linux environments ...</a:t>
            </a:r>
          </a:p>
        </p:txBody>
      </p:sp>
      <p:sp>
        <p:nvSpPr>
          <p:cNvPr id="125955" name="Rectangle 1027"/>
          <p:cNvSpPr>
            <a:spLocks noGrp="1" noChangeArrowheads="1"/>
          </p:cNvSpPr>
          <p:nvPr>
            <p:ph type="title"/>
          </p:nvPr>
        </p:nvSpPr>
        <p:spPr>
          <a:xfrm>
            <a:off x="965200" y="45720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de-DE" dirty="0" smtClean="0">
                <a:cs typeface="Times New Roman" panose="02020603050405020304" pitchFamily="18" charset="0"/>
              </a:rPr>
              <a:t>Runs under Linux</a:t>
            </a:r>
            <a:r>
              <a:rPr lang="en-GB" altLang="de-DE" b="0" dirty="0" smtClean="0"/>
              <a:t> </a:t>
            </a:r>
          </a:p>
        </p:txBody>
      </p:sp>
      <p:sp>
        <p:nvSpPr>
          <p:cNvPr id="13316" name="Rectangle 1028"/>
          <p:cNvSpPr>
            <a:spLocks noChangeArrowheads="1"/>
          </p:cNvSpPr>
          <p:nvPr/>
        </p:nvSpPr>
        <p:spPr bwMode="auto">
          <a:xfrm>
            <a:off x="5651680" y="2940333"/>
            <a:ext cx="1987550" cy="2111375"/>
          </a:xfrm>
          <a:prstGeom prst="rect">
            <a:avLst/>
          </a:prstGeom>
          <a:gradFill rotWithShape="0">
            <a:gsLst>
              <a:gs pos="0">
                <a:srgbClr val="E2E2E2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1905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3317" name="Rectangle 1029"/>
          <p:cNvSpPr>
            <a:spLocks noChangeArrowheads="1"/>
          </p:cNvSpPr>
          <p:nvPr/>
        </p:nvSpPr>
        <p:spPr bwMode="auto">
          <a:xfrm rot="10800000" flipH="1" flipV="1">
            <a:off x="1946455" y="2940333"/>
            <a:ext cx="1878013" cy="2085975"/>
          </a:xfrm>
          <a:prstGeom prst="rect">
            <a:avLst/>
          </a:prstGeom>
          <a:gradFill rotWithShape="0">
            <a:gsLst>
              <a:gs pos="0">
                <a:srgbClr val="CAE3F7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19050">
            <a:solidFill>
              <a:srgbClr val="CAE3F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3318" name="Rectangle 1031"/>
          <p:cNvSpPr>
            <a:spLocks noChangeArrowheads="1"/>
          </p:cNvSpPr>
          <p:nvPr/>
        </p:nvSpPr>
        <p:spPr bwMode="auto">
          <a:xfrm>
            <a:off x="5715180" y="3041933"/>
            <a:ext cx="996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mail server</a:t>
            </a:r>
          </a:p>
        </p:txBody>
      </p:sp>
      <p:sp>
        <p:nvSpPr>
          <p:cNvPr id="13319" name="Text Box 1032"/>
          <p:cNvSpPr txBox="1">
            <a:spLocks noChangeArrowheads="1"/>
          </p:cNvSpPr>
          <p:nvPr/>
        </p:nvSpPr>
        <p:spPr bwMode="auto">
          <a:xfrm>
            <a:off x="1962330" y="3064158"/>
            <a:ext cx="19780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1000" b="1">
                <a:solidFill>
                  <a:schemeClr val="hlink"/>
                </a:solidFill>
                <a:latin typeface="Arial" panose="020B0604020202020204" pitchFamily="34" charset="0"/>
              </a:rPr>
              <a:t>PAPAGENO</a:t>
            </a:r>
            <a:r>
              <a:rPr lang="en-GB" altLang="de-DE" sz="1000">
                <a:solidFill>
                  <a:schemeClr val="hlink"/>
                </a:solidFill>
              </a:rPr>
              <a:t> </a:t>
            </a:r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main installation, 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backend and gateway</a:t>
            </a:r>
          </a:p>
        </p:txBody>
      </p:sp>
      <p:sp>
        <p:nvSpPr>
          <p:cNvPr id="13324" name="Text Box 1042"/>
          <p:cNvSpPr txBox="1">
            <a:spLocks noChangeArrowheads="1"/>
          </p:cNvSpPr>
          <p:nvPr/>
        </p:nvSpPr>
        <p:spPr bwMode="auto">
          <a:xfrm>
            <a:off x="3197405" y="4734208"/>
            <a:ext cx="769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1200" b="1">
                <a:solidFill>
                  <a:srgbClr val="CC3300"/>
                </a:solidFill>
                <a:latin typeface="Arial" panose="020B0604020202020204" pitchFamily="34" charset="0"/>
              </a:rPr>
              <a:t>Linux</a:t>
            </a:r>
          </a:p>
        </p:txBody>
      </p:sp>
      <p:sp>
        <p:nvSpPr>
          <p:cNvPr id="13325" name="Text Box 1043"/>
          <p:cNvSpPr txBox="1">
            <a:spLocks noChangeArrowheads="1"/>
          </p:cNvSpPr>
          <p:nvPr/>
        </p:nvSpPr>
        <p:spPr bwMode="auto">
          <a:xfrm>
            <a:off x="5721530" y="4715158"/>
            <a:ext cx="7969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de-DE" sz="1200" b="1">
                <a:solidFill>
                  <a:srgbClr val="CC3300"/>
                </a:solidFill>
                <a:latin typeface="Arial" panose="020B0604020202020204" pitchFamily="34" charset="0"/>
              </a:rPr>
              <a:t>Linux</a:t>
            </a:r>
          </a:p>
        </p:txBody>
      </p:sp>
      <p:sp>
        <p:nvSpPr>
          <p:cNvPr id="13326" name="Rectangle 1044"/>
          <p:cNvSpPr>
            <a:spLocks noChangeArrowheads="1"/>
          </p:cNvSpPr>
          <p:nvPr/>
        </p:nvSpPr>
        <p:spPr bwMode="auto">
          <a:xfrm>
            <a:off x="6537505" y="1600483"/>
            <a:ext cx="10572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mail clients</a:t>
            </a:r>
          </a:p>
        </p:txBody>
      </p:sp>
      <p:sp>
        <p:nvSpPr>
          <p:cNvPr id="13327" name="Rectangle 1045"/>
          <p:cNvSpPr>
            <a:spLocks noChangeArrowheads="1"/>
          </p:cNvSpPr>
          <p:nvPr/>
        </p:nvSpPr>
        <p:spPr bwMode="auto">
          <a:xfrm>
            <a:off x="4281668" y="3565808"/>
            <a:ext cx="10033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SMTP, LDAP, </a:t>
            </a:r>
          </a:p>
          <a:p>
            <a:pPr algn="ctr" eaLnBrk="1" hangingPunct="1"/>
            <a:endParaRPr lang="en-GB" altLang="de-DE" sz="100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IMAP4</a:t>
            </a:r>
          </a:p>
        </p:txBody>
      </p:sp>
      <p:sp>
        <p:nvSpPr>
          <p:cNvPr id="13328" name="Rectangle 1046"/>
          <p:cNvSpPr>
            <a:spLocks noChangeArrowheads="1"/>
          </p:cNvSpPr>
          <p:nvPr/>
        </p:nvSpPr>
        <p:spPr bwMode="auto">
          <a:xfrm>
            <a:off x="5110567" y="2068795"/>
            <a:ext cx="1330101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  <a:t>fax</a:t>
            </a:r>
          </a:p>
          <a:p>
            <a:pPr algn="r" eaLnBrk="1" hangingPunct="1"/>
            <a: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  <a:t>voice mail</a:t>
            </a:r>
          </a:p>
          <a:p>
            <a:pPr algn="r" eaLnBrk="1" hangingPunct="1"/>
            <a: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  <a:t>fixed network </a:t>
            </a:r>
            <a: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SMS</a:t>
            </a:r>
            <a:endParaRPr lang="en-GB" altLang="de-DE" sz="10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3332" name="Rectangle 1050"/>
          <p:cNvSpPr>
            <a:spLocks noChangeArrowheads="1"/>
          </p:cNvSpPr>
          <p:nvPr/>
        </p:nvSpPr>
        <p:spPr bwMode="auto">
          <a:xfrm>
            <a:off x="2047831" y="2052920"/>
            <a:ext cx="2052637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200" b="1" dirty="0">
                <a:solidFill>
                  <a:srgbClr val="CC3300"/>
                </a:solidFill>
                <a:latin typeface="Arial" panose="020B0604020202020204" pitchFamily="34" charset="0"/>
              </a:rPr>
              <a:t>Mobile Access</a:t>
            </a:r>
          </a:p>
          <a:p>
            <a:pPr eaLnBrk="1" hangingPunct="1"/>
            <a:r>
              <a:rPr lang="en-GB" altLang="de-DE" sz="1000" dirty="0">
                <a:solidFill>
                  <a:schemeClr val="hlink"/>
                </a:solidFill>
                <a:latin typeface="Arial" panose="020B0604020202020204" pitchFamily="34" charset="0"/>
              </a:rPr>
              <a:t>(Listening to voice mails and </a:t>
            </a:r>
            <a:br>
              <a:rPr lang="en-GB" altLang="de-DE" sz="1000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de-DE" sz="1000" dirty="0">
                <a:solidFill>
                  <a:schemeClr val="hlink"/>
                </a:solidFill>
                <a:latin typeface="Arial" panose="020B0604020202020204" pitchFamily="34" charset="0"/>
              </a:rPr>
              <a:t>email contents, SMS and fax notifications.)</a:t>
            </a:r>
          </a:p>
        </p:txBody>
      </p:sp>
      <p:sp>
        <p:nvSpPr>
          <p:cNvPr id="13334" name="Rectangle 1053"/>
          <p:cNvSpPr>
            <a:spLocks noChangeArrowheads="1"/>
          </p:cNvSpPr>
          <p:nvPr/>
        </p:nvSpPr>
        <p:spPr bwMode="auto">
          <a:xfrm>
            <a:off x="2629080" y="4456395"/>
            <a:ext cx="949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GB" altLang="de-DE" sz="1000">
                <a:solidFill>
                  <a:schemeClr val="hlink"/>
                </a:solidFill>
                <a:latin typeface="Arial" panose="020B0604020202020204" pitchFamily="34" charset="0"/>
              </a:rPr>
              <a:t>ISDN card(s) </a:t>
            </a:r>
          </a:p>
        </p:txBody>
      </p:sp>
      <p:pic>
        <p:nvPicPr>
          <p:cNvPr id="13336" name="Picture 1057" descr="Server_freigestel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543" y="3551520"/>
            <a:ext cx="60166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7" name="Picture 1058" descr="Server_freigestel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393" y="3576920"/>
            <a:ext cx="601662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8" name="Picture 1059" descr="Fotolia_27674663_X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98" y="1892583"/>
            <a:ext cx="41433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39" name="Group 1060"/>
          <p:cNvGrpSpPr>
            <a:grpSpLocks/>
          </p:cNvGrpSpPr>
          <p:nvPr/>
        </p:nvGrpSpPr>
        <p:grpSpPr bwMode="auto">
          <a:xfrm>
            <a:off x="6566080" y="1851308"/>
            <a:ext cx="776288" cy="735012"/>
            <a:chOff x="4854" y="1512"/>
            <a:chExt cx="489" cy="463"/>
          </a:xfrm>
        </p:grpSpPr>
        <p:pic>
          <p:nvPicPr>
            <p:cNvPr id="13345" name="Picture 1061" descr="client_OHNEmouse_frei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" y="1512"/>
              <a:ext cx="359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6" name="Picture 1062" descr="client_OHNEmouse_frei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4" y="1594"/>
              <a:ext cx="359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40" name="Picture 1033" descr="ISDN_Kart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355" y="4064283"/>
            <a:ext cx="512763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1" name="Picture 1038" descr="Datenbank_blanko_gra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230" y="3980145"/>
            <a:ext cx="542925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2091"/>
          <p:cNvGrpSpPr>
            <a:grpSpLocks/>
          </p:cNvGrpSpPr>
          <p:nvPr/>
        </p:nvGrpSpPr>
        <p:grpSpPr bwMode="auto">
          <a:xfrm>
            <a:off x="2262538" y="5314659"/>
            <a:ext cx="1557337" cy="1039812"/>
            <a:chOff x="543" y="3053"/>
            <a:chExt cx="981" cy="655"/>
          </a:xfrm>
        </p:grpSpPr>
        <p:pic>
          <p:nvPicPr>
            <p:cNvPr id="36" name="Picture 2092" descr="Fotolia_39930038_XS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3053"/>
              <a:ext cx="981" cy="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Rectangle 2093"/>
            <p:cNvSpPr>
              <a:spLocks noChangeArrowheads="1"/>
            </p:cNvSpPr>
            <p:nvPr/>
          </p:nvSpPr>
          <p:spPr bwMode="auto">
            <a:xfrm>
              <a:off x="621" y="3230"/>
              <a:ext cx="83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200" b="0" dirty="0" smtClean="0">
                  <a:solidFill>
                    <a:schemeClr val="bg1"/>
                  </a:solidFill>
                </a:rPr>
                <a:t>PSTN</a:t>
              </a:r>
              <a:endParaRPr lang="de-DE" altLang="de-DE" sz="1200" b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8" name="Grafi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73" y="4913845"/>
            <a:ext cx="25835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" name="Gruppieren 38"/>
          <p:cNvGrpSpPr/>
          <p:nvPr/>
        </p:nvGrpSpPr>
        <p:grpSpPr>
          <a:xfrm>
            <a:off x="1047936" y="2518057"/>
            <a:ext cx="1360889" cy="3291813"/>
            <a:chOff x="1254131" y="2446337"/>
            <a:chExt cx="1360889" cy="3291813"/>
          </a:xfrm>
        </p:grpSpPr>
        <p:grpSp>
          <p:nvGrpSpPr>
            <p:cNvPr id="40" name="Gruppieren 39"/>
            <p:cNvGrpSpPr/>
            <p:nvPr/>
          </p:nvGrpSpPr>
          <p:grpSpPr>
            <a:xfrm>
              <a:off x="1299426" y="5620205"/>
              <a:ext cx="1315594" cy="117945"/>
              <a:chOff x="1370859" y="5605918"/>
              <a:chExt cx="1315594" cy="117945"/>
            </a:xfrm>
          </p:grpSpPr>
          <p:sp>
            <p:nvSpPr>
              <p:cNvPr id="47" name="Rectangle 2134"/>
              <p:cNvSpPr>
                <a:spLocks noChangeArrowheads="1"/>
              </p:cNvSpPr>
              <p:nvPr/>
            </p:nvSpPr>
            <p:spPr bwMode="auto">
              <a:xfrm rot="10800000">
                <a:off x="1370859" y="5648966"/>
                <a:ext cx="1260000" cy="37300"/>
              </a:xfrm>
              <a:prstGeom prst="rect">
                <a:avLst/>
              </a:prstGeom>
              <a:gradFill rotWithShape="1">
                <a:gsLst>
                  <a:gs pos="2000">
                    <a:srgbClr val="FFCC99"/>
                  </a:gs>
                  <a:gs pos="98000">
                    <a:srgbClr val="FF99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48" name="AutoShape 2135"/>
              <p:cNvSpPr>
                <a:spLocks noChangeArrowheads="1"/>
              </p:cNvSpPr>
              <p:nvPr/>
            </p:nvSpPr>
            <p:spPr bwMode="auto">
              <a:xfrm rot="5400000">
                <a:off x="2597596" y="5635007"/>
                <a:ext cx="117945" cy="597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D5AB"/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  <p:grpSp>
          <p:nvGrpSpPr>
            <p:cNvPr id="41" name="Gruppieren 40"/>
            <p:cNvGrpSpPr/>
            <p:nvPr/>
          </p:nvGrpSpPr>
          <p:grpSpPr>
            <a:xfrm>
              <a:off x="1254131" y="2446339"/>
              <a:ext cx="127000" cy="3236947"/>
              <a:chOff x="1368431" y="2446339"/>
              <a:chExt cx="127000" cy="3236947"/>
            </a:xfrm>
          </p:grpSpPr>
          <p:sp>
            <p:nvSpPr>
              <p:cNvPr id="45" name="Rectangle 2157"/>
              <p:cNvSpPr>
                <a:spLocks noChangeArrowheads="1"/>
              </p:cNvSpPr>
              <p:nvPr/>
            </p:nvSpPr>
            <p:spPr bwMode="auto">
              <a:xfrm rot="16200000">
                <a:off x="-134069" y="4099029"/>
                <a:ext cx="3132000" cy="36513"/>
              </a:xfrm>
              <a:prstGeom prst="rect">
                <a:avLst/>
              </a:prstGeom>
              <a:gradFill rotWithShape="1">
                <a:gsLst>
                  <a:gs pos="82000">
                    <a:srgbClr val="FFCC99"/>
                  </a:gs>
                  <a:gs pos="0">
                    <a:srgbClr val="FF9900"/>
                  </a:gs>
                </a:gsLst>
                <a:lin ang="0" scaled="1"/>
              </a:gra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46" name="AutoShape 2158"/>
              <p:cNvSpPr>
                <a:spLocks noChangeArrowheads="1"/>
              </p:cNvSpPr>
              <p:nvPr/>
            </p:nvSpPr>
            <p:spPr bwMode="auto">
              <a:xfrm>
                <a:off x="1368431" y="2446339"/>
                <a:ext cx="127000" cy="107950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86000">
                    <a:srgbClr val="FFD5AB"/>
                  </a:gs>
                  <a:gs pos="2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  <p:grpSp>
          <p:nvGrpSpPr>
            <p:cNvPr id="42" name="Gruppieren 41"/>
            <p:cNvGrpSpPr/>
            <p:nvPr/>
          </p:nvGrpSpPr>
          <p:grpSpPr>
            <a:xfrm>
              <a:off x="1701817" y="2446337"/>
              <a:ext cx="127000" cy="3236947"/>
              <a:chOff x="1835167" y="2446337"/>
              <a:chExt cx="127000" cy="3236947"/>
            </a:xfrm>
          </p:grpSpPr>
          <p:sp>
            <p:nvSpPr>
              <p:cNvPr id="43" name="Rectangle 2157"/>
              <p:cNvSpPr>
                <a:spLocks noChangeArrowheads="1"/>
              </p:cNvSpPr>
              <p:nvPr/>
            </p:nvSpPr>
            <p:spPr bwMode="auto">
              <a:xfrm rot="16200000">
                <a:off x="332667" y="4099027"/>
                <a:ext cx="3132000" cy="36513"/>
              </a:xfrm>
              <a:prstGeom prst="rect">
                <a:avLst/>
              </a:prstGeom>
              <a:gradFill rotWithShape="1">
                <a:gsLst>
                  <a:gs pos="53000">
                    <a:srgbClr val="FFAD3C"/>
                  </a:gs>
                  <a:gs pos="82000">
                    <a:srgbClr val="FFCC99"/>
                  </a:gs>
                  <a:gs pos="46000">
                    <a:srgbClr val="FF9900"/>
                  </a:gs>
                </a:gsLst>
                <a:lin ang="0" scaled="1"/>
              </a:gra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44" name="AutoShape 2158"/>
              <p:cNvSpPr>
                <a:spLocks noChangeArrowheads="1"/>
              </p:cNvSpPr>
              <p:nvPr/>
            </p:nvSpPr>
            <p:spPr bwMode="auto">
              <a:xfrm>
                <a:off x="1835167" y="2446337"/>
                <a:ext cx="127000" cy="107950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86000">
                    <a:srgbClr val="FFD5AB"/>
                  </a:gs>
                  <a:gs pos="2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</p:grpSp>
      <p:pic>
        <p:nvPicPr>
          <p:cNvPr id="49" name="Picture 46" descr="Fotolia_5448301_X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780" y="1993011"/>
            <a:ext cx="708025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" name="Gruppieren 49"/>
          <p:cNvGrpSpPr/>
          <p:nvPr/>
        </p:nvGrpSpPr>
        <p:grpSpPr>
          <a:xfrm>
            <a:off x="3934174" y="3782971"/>
            <a:ext cx="1657381" cy="129739"/>
            <a:chOff x="4521379" y="3711251"/>
            <a:chExt cx="1657381" cy="129739"/>
          </a:xfrm>
        </p:grpSpPr>
        <p:grpSp>
          <p:nvGrpSpPr>
            <p:cNvPr id="51" name="Group 2138"/>
            <p:cNvGrpSpPr>
              <a:grpSpLocks/>
            </p:cNvGrpSpPr>
            <p:nvPr/>
          </p:nvGrpSpPr>
          <p:grpSpPr bwMode="auto">
            <a:xfrm>
              <a:off x="4521379" y="3711251"/>
              <a:ext cx="1597025" cy="129739"/>
              <a:chOff x="2294" y="3088"/>
              <a:chExt cx="1817" cy="80"/>
            </a:xfrm>
          </p:grpSpPr>
          <p:sp>
            <p:nvSpPr>
              <p:cNvPr id="53" name="Rectangle 2134"/>
              <p:cNvSpPr>
                <a:spLocks noChangeArrowheads="1"/>
              </p:cNvSpPr>
              <p:nvPr/>
            </p:nvSpPr>
            <p:spPr bwMode="auto">
              <a:xfrm rot="10800000">
                <a:off x="2354" y="3119"/>
                <a:ext cx="1757" cy="23"/>
              </a:xfrm>
              <a:prstGeom prst="rect">
                <a:avLst/>
              </a:prstGeom>
              <a:gradFill rotWithShape="1">
                <a:gsLst>
                  <a:gs pos="0">
                    <a:srgbClr val="FFCC99"/>
                  </a:gs>
                  <a:gs pos="100000">
                    <a:srgbClr val="FF99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54" name="AutoShape 2135"/>
              <p:cNvSpPr>
                <a:spLocks noChangeArrowheads="1"/>
              </p:cNvSpPr>
              <p:nvPr/>
            </p:nvSpPr>
            <p:spPr bwMode="auto">
              <a:xfrm rot="-5400000">
                <a:off x="2288" y="3094"/>
                <a:ext cx="80" cy="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FFD5AB"/>
                  </a:gs>
                  <a:gs pos="100000">
                    <a:srgbClr val="FF99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  <p:sp>
          <p:nvSpPr>
            <p:cNvPr id="52" name="AutoShape 2135"/>
            <p:cNvSpPr>
              <a:spLocks noChangeArrowheads="1"/>
            </p:cNvSpPr>
            <p:nvPr/>
          </p:nvSpPr>
          <p:spPr bwMode="auto">
            <a:xfrm rot="5400000">
              <a:off x="6089903" y="3747566"/>
              <a:ext cx="117945" cy="5976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D5AB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6610583" y="2539386"/>
            <a:ext cx="128190" cy="1003284"/>
            <a:chOff x="7371954" y="2543191"/>
            <a:chExt cx="128190" cy="1003284"/>
          </a:xfrm>
        </p:grpSpPr>
        <p:sp>
          <p:nvSpPr>
            <p:cNvPr id="56" name="Rectangle 2157"/>
            <p:cNvSpPr>
              <a:spLocks noChangeArrowheads="1"/>
            </p:cNvSpPr>
            <p:nvPr/>
          </p:nvSpPr>
          <p:spPr bwMode="auto">
            <a:xfrm rot="16200000">
              <a:off x="7027407" y="3042816"/>
              <a:ext cx="828000" cy="36513"/>
            </a:xfrm>
            <a:prstGeom prst="rect">
              <a:avLst/>
            </a:prstGeom>
            <a:gradFill rotWithShape="1">
              <a:gsLst>
                <a:gs pos="82000">
                  <a:srgbClr val="FFCC99"/>
                </a:gs>
                <a:gs pos="0">
                  <a:srgbClr val="FF9900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57" name="AutoShape 2158"/>
            <p:cNvSpPr>
              <a:spLocks noChangeArrowheads="1"/>
            </p:cNvSpPr>
            <p:nvPr/>
          </p:nvSpPr>
          <p:spPr bwMode="auto">
            <a:xfrm>
              <a:off x="7373144" y="2543191"/>
              <a:ext cx="127000" cy="1079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86000">
                  <a:srgbClr val="FFD5AB"/>
                </a:gs>
                <a:gs pos="2000">
                  <a:srgbClr val="FF990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58" name="AutoShape 2158"/>
            <p:cNvSpPr>
              <a:spLocks noChangeArrowheads="1"/>
            </p:cNvSpPr>
            <p:nvPr/>
          </p:nvSpPr>
          <p:spPr bwMode="auto">
            <a:xfrm rot="18060794">
              <a:off x="7362429" y="3429000"/>
              <a:ext cx="127000" cy="1079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D5AB"/>
                </a:gs>
                <a:gs pos="100000">
                  <a:srgbClr val="FF9900"/>
                </a:gs>
              </a:gsLst>
              <a:lin ang="0" scaled="0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6945346" y="2631835"/>
            <a:ext cx="128190" cy="1003284"/>
            <a:chOff x="7371954" y="2543191"/>
            <a:chExt cx="128190" cy="1003284"/>
          </a:xfrm>
        </p:grpSpPr>
        <p:sp>
          <p:nvSpPr>
            <p:cNvPr id="60" name="Rectangle 2157"/>
            <p:cNvSpPr>
              <a:spLocks noChangeArrowheads="1"/>
            </p:cNvSpPr>
            <p:nvPr/>
          </p:nvSpPr>
          <p:spPr bwMode="auto">
            <a:xfrm rot="16200000">
              <a:off x="7027407" y="3042816"/>
              <a:ext cx="828000" cy="36513"/>
            </a:xfrm>
            <a:prstGeom prst="rect">
              <a:avLst/>
            </a:prstGeom>
            <a:gradFill rotWithShape="1">
              <a:gsLst>
                <a:gs pos="82000">
                  <a:srgbClr val="FFCC99"/>
                </a:gs>
                <a:gs pos="0">
                  <a:srgbClr val="FF9900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61" name="AutoShape 2158"/>
            <p:cNvSpPr>
              <a:spLocks noChangeArrowheads="1"/>
            </p:cNvSpPr>
            <p:nvPr/>
          </p:nvSpPr>
          <p:spPr bwMode="auto">
            <a:xfrm>
              <a:off x="7373144" y="2543191"/>
              <a:ext cx="127000" cy="1079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86000">
                  <a:srgbClr val="FFD5AB"/>
                </a:gs>
                <a:gs pos="2000">
                  <a:srgbClr val="FF990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62" name="AutoShape 2158"/>
            <p:cNvSpPr>
              <a:spLocks noChangeArrowheads="1"/>
            </p:cNvSpPr>
            <p:nvPr/>
          </p:nvSpPr>
          <p:spPr bwMode="auto">
            <a:xfrm rot="18060794">
              <a:off x="7362429" y="3429000"/>
              <a:ext cx="127000" cy="10795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D5AB"/>
                </a:gs>
                <a:gs pos="100000">
                  <a:srgbClr val="FF9900"/>
                </a:gs>
              </a:gsLst>
              <a:lin ang="0" scaled="0"/>
            </a:gradFill>
            <a:ln>
              <a:noFill/>
            </a:ln>
            <a:effectLst/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50" descr="Fotolia_5448301_X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1094750"/>
            <a:ext cx="7953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2" name="Rectangle 1026"/>
          <p:cNvSpPr>
            <a:spLocks noChangeArrowheads="1"/>
          </p:cNvSpPr>
          <p:nvPr/>
        </p:nvSpPr>
        <p:spPr bwMode="auto">
          <a:xfrm>
            <a:off x="1979613" y="2036956"/>
            <a:ext cx="3441700" cy="169448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19050">
            <a:solidFill>
              <a:srgbClr val="6D9EC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4339" name="Rectangle 1027"/>
          <p:cNvSpPr>
            <a:spLocks noChangeArrowheads="1"/>
          </p:cNvSpPr>
          <p:nvPr/>
        </p:nvSpPr>
        <p:spPr bwMode="auto">
          <a:xfrm>
            <a:off x="3158437" y="2065263"/>
            <a:ext cx="1203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PAPAGENO</a:t>
            </a:r>
          </a:p>
        </p:txBody>
      </p:sp>
      <p:sp>
        <p:nvSpPr>
          <p:cNvPr id="138244" name="Rectangle 1028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>
                <a:cs typeface="Times New Roman" panose="02020603050405020304" pitchFamily="18" charset="0"/>
              </a:rPr>
              <a:t>Voice </a:t>
            </a:r>
            <a:r>
              <a:rPr lang="de-DE" altLang="de-DE" dirty="0" err="1">
                <a:cs typeface="Times New Roman" panose="02020603050405020304" pitchFamily="18" charset="0"/>
              </a:rPr>
              <a:t>o</a:t>
            </a:r>
            <a:r>
              <a:rPr lang="de-DE" altLang="de-DE" dirty="0" err="1" smtClean="0">
                <a:cs typeface="Times New Roman" panose="02020603050405020304" pitchFamily="18" charset="0"/>
              </a:rPr>
              <a:t>ver</a:t>
            </a:r>
            <a:r>
              <a:rPr lang="de-DE" altLang="de-DE" dirty="0" smtClean="0">
                <a:cs typeface="Times New Roman" panose="02020603050405020304" pitchFamily="18" charset="0"/>
              </a:rPr>
              <a:t> IP</a:t>
            </a:r>
            <a:endParaRPr lang="de-DE" altLang="de-DE" dirty="0" smtClean="0">
              <a:cs typeface="Times New Roman" panose="02020603050405020304" pitchFamily="18" charset="0"/>
            </a:endParaRPr>
          </a:p>
        </p:txBody>
      </p:sp>
      <p:sp>
        <p:nvSpPr>
          <p:cNvPr id="14343" name="Rectangle 1032"/>
          <p:cNvSpPr>
            <a:spLocks noChangeArrowheads="1"/>
          </p:cNvSpPr>
          <p:nvPr/>
        </p:nvSpPr>
        <p:spPr bwMode="auto">
          <a:xfrm>
            <a:off x="7071459" y="3257655"/>
            <a:ext cx="102143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 dirty="0">
                <a:latin typeface="Arial" panose="020B0604020202020204" pitchFamily="34" charset="0"/>
              </a:rPr>
              <a:t>  </a:t>
            </a:r>
            <a:r>
              <a:rPr lang="de-DE" altLang="de-DE" sz="1200" dirty="0" smtClean="0">
                <a:latin typeface="Arial" panose="020B0604020202020204" pitchFamily="34" charset="0"/>
              </a:rPr>
              <a:t>mail </a:t>
            </a:r>
            <a:r>
              <a:rPr lang="de-DE" altLang="de-DE" sz="1200" dirty="0" err="1">
                <a:latin typeface="Arial" panose="020B0604020202020204" pitchFamily="34" charset="0"/>
              </a:rPr>
              <a:t>server</a:t>
            </a:r>
            <a:endParaRPr lang="de-DE" altLang="de-DE" sz="1200" dirty="0">
              <a:latin typeface="Arial" panose="020B0604020202020204" pitchFamily="34" charset="0"/>
            </a:endParaRPr>
          </a:p>
        </p:txBody>
      </p:sp>
      <p:sp>
        <p:nvSpPr>
          <p:cNvPr id="14345" name="Rectangle 1036"/>
          <p:cNvSpPr>
            <a:spLocks noChangeArrowheads="1"/>
          </p:cNvSpPr>
          <p:nvPr/>
        </p:nvSpPr>
        <p:spPr bwMode="auto">
          <a:xfrm>
            <a:off x="4175125" y="2497160"/>
            <a:ext cx="1250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m</a:t>
            </a:r>
            <a:r>
              <a:rPr lang="de-DE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ail</a:t>
            </a:r>
            <a:r>
              <a:rPr lang="de-DE" altLang="de-DE" sz="1200" b="1" dirty="0" smtClean="0">
                <a:solidFill>
                  <a:srgbClr val="33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200" dirty="0" err="1">
                <a:solidFill>
                  <a:srgbClr val="336699"/>
                </a:solidFill>
                <a:latin typeface="Arial" panose="020B0604020202020204" pitchFamily="34" charset="0"/>
              </a:rPr>
              <a:t>gateway</a:t>
            </a:r>
            <a:endParaRPr lang="de-DE" altLang="de-DE" sz="1200" dirty="0">
              <a:solidFill>
                <a:srgbClr val="336699"/>
              </a:solidFill>
              <a:latin typeface="Arial" panose="020B0604020202020204" pitchFamily="34" charset="0"/>
            </a:endParaRPr>
          </a:p>
        </p:txBody>
      </p:sp>
      <p:sp>
        <p:nvSpPr>
          <p:cNvPr id="14351" name="Rectangle 1045"/>
          <p:cNvSpPr>
            <a:spLocks noChangeArrowheads="1"/>
          </p:cNvSpPr>
          <p:nvPr/>
        </p:nvSpPr>
        <p:spPr bwMode="auto">
          <a:xfrm>
            <a:off x="5760793" y="1011106"/>
            <a:ext cx="23955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200" dirty="0">
                <a:latin typeface="Arial" panose="020B0604020202020204" pitchFamily="34" charset="0"/>
              </a:rPr>
              <a:t>Mail </a:t>
            </a:r>
            <a:r>
              <a:rPr lang="de-DE" altLang="de-DE" sz="1200" dirty="0" err="1">
                <a:latin typeface="Arial" panose="020B0604020202020204" pitchFamily="34" charset="0"/>
              </a:rPr>
              <a:t>client</a:t>
            </a:r>
            <a:r>
              <a:rPr lang="de-DE" altLang="de-DE" sz="1200" dirty="0">
                <a:latin typeface="Arial" panose="020B0604020202020204" pitchFamily="34" charset="0"/>
              </a:rPr>
              <a:t> (Outlook)</a:t>
            </a:r>
          </a:p>
        </p:txBody>
      </p:sp>
      <p:sp>
        <p:nvSpPr>
          <p:cNvPr id="14352" name="Line 1046"/>
          <p:cNvSpPr>
            <a:spLocks noChangeShapeType="1"/>
          </p:cNvSpPr>
          <p:nvPr/>
        </p:nvSpPr>
        <p:spPr bwMode="auto">
          <a:xfrm>
            <a:off x="2890838" y="3622851"/>
            <a:ext cx="0" cy="4683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353" name="Rectangle 1050"/>
          <p:cNvSpPr>
            <a:spLocks noChangeArrowheads="1"/>
          </p:cNvSpPr>
          <p:nvPr/>
        </p:nvSpPr>
        <p:spPr bwMode="auto">
          <a:xfrm>
            <a:off x="1878013" y="2373449"/>
            <a:ext cx="2033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Unified Messaging </a:t>
            </a:r>
            <a:r>
              <a:rPr lang="de-DE" altLang="de-DE" sz="1200" dirty="0" err="1">
                <a:solidFill>
                  <a:srgbClr val="336699"/>
                </a:solidFill>
                <a:latin typeface="Arial" panose="020B0604020202020204" pitchFamily="34" charset="0"/>
              </a:rPr>
              <a:t>and</a:t>
            </a:r>
            <a:r>
              <a:rPr lang="de-DE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 backend </a:t>
            </a:r>
            <a:r>
              <a:rPr lang="de-DE" altLang="de-DE" sz="1200" dirty="0" err="1">
                <a:solidFill>
                  <a:srgbClr val="336699"/>
                </a:solidFill>
                <a:latin typeface="Arial" panose="020B0604020202020204" pitchFamily="34" charset="0"/>
              </a:rPr>
              <a:t>server</a:t>
            </a:r>
            <a:endParaRPr lang="de-DE" altLang="de-DE" sz="1200" dirty="0">
              <a:solidFill>
                <a:srgbClr val="336699"/>
              </a:solidFill>
              <a:latin typeface="Arial" panose="020B0604020202020204" pitchFamily="34" charset="0"/>
            </a:endParaRPr>
          </a:p>
        </p:txBody>
      </p:sp>
      <p:pic>
        <p:nvPicPr>
          <p:cNvPr id="14354" name="Picture 1051" descr="Kopfhör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025" y="1212679"/>
            <a:ext cx="401638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5" name="Line 1055"/>
          <p:cNvSpPr>
            <a:spLocks noChangeShapeType="1"/>
          </p:cNvSpPr>
          <p:nvPr/>
        </p:nvSpPr>
        <p:spPr bwMode="auto">
          <a:xfrm flipH="1">
            <a:off x="5522913" y="1947692"/>
            <a:ext cx="866775" cy="87471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356" name="Rectangle 1056"/>
          <p:cNvSpPr>
            <a:spLocks noChangeArrowheads="1"/>
          </p:cNvSpPr>
          <p:nvPr/>
        </p:nvSpPr>
        <p:spPr bwMode="auto">
          <a:xfrm>
            <a:off x="5673725" y="2175523"/>
            <a:ext cx="715963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200" b="1" dirty="0" err="1">
                <a:latin typeface="Arial" panose="020B0604020202020204" pitchFamily="34" charset="0"/>
              </a:rPr>
              <a:t>call</a:t>
            </a:r>
            <a:endParaRPr lang="de-DE" altLang="de-DE" sz="1200" b="1" dirty="0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14359" name="Rectangle 1062"/>
          <p:cNvSpPr>
            <a:spLocks noChangeArrowheads="1"/>
          </p:cNvSpPr>
          <p:nvPr/>
        </p:nvSpPr>
        <p:spPr bwMode="auto">
          <a:xfrm>
            <a:off x="2808174" y="3851030"/>
            <a:ext cx="12144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000" b="1" dirty="0">
                <a:solidFill>
                  <a:srgbClr val="CC3300"/>
                </a:solidFill>
                <a:latin typeface="Arial" panose="020B0604020202020204" pitchFamily="34" charset="0"/>
              </a:rPr>
              <a:t>H.323 oder SIP</a:t>
            </a:r>
          </a:p>
        </p:txBody>
      </p:sp>
      <p:sp>
        <p:nvSpPr>
          <p:cNvPr id="14361" name="Rectangle 1065"/>
          <p:cNvSpPr>
            <a:spLocks noChangeArrowheads="1"/>
          </p:cNvSpPr>
          <p:nvPr/>
        </p:nvSpPr>
        <p:spPr bwMode="auto">
          <a:xfrm>
            <a:off x="2237687" y="4107937"/>
            <a:ext cx="1322387" cy="40005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28575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000" b="1" dirty="0">
                <a:latin typeface="Arial" panose="020B0604020202020204" pitchFamily="34" charset="0"/>
              </a:rPr>
              <a:t>IP</a:t>
            </a:r>
          </a:p>
          <a:p>
            <a:pPr algn="ctr" eaLnBrk="1" hangingPunct="1"/>
            <a:r>
              <a:rPr lang="de-DE" altLang="de-DE" sz="1000" b="1" dirty="0" err="1" smtClean="0">
                <a:latin typeface="Arial" panose="020B0604020202020204" pitchFamily="34" charset="0"/>
              </a:rPr>
              <a:t>telephone</a:t>
            </a:r>
            <a:r>
              <a:rPr lang="de-DE" altLang="de-DE" sz="1000" b="1" dirty="0" smtClean="0">
                <a:latin typeface="Arial" panose="020B0604020202020204" pitchFamily="34" charset="0"/>
              </a:rPr>
              <a:t> </a:t>
            </a:r>
            <a:r>
              <a:rPr lang="de-DE" altLang="de-DE" sz="1000" b="1" dirty="0" err="1">
                <a:latin typeface="Arial" panose="020B0604020202020204" pitchFamily="34" charset="0"/>
              </a:rPr>
              <a:t>system</a:t>
            </a:r>
            <a:endParaRPr lang="de-DE" altLang="de-DE" sz="1000" b="1" dirty="0">
              <a:latin typeface="Arial" panose="020B0604020202020204" pitchFamily="34" charset="0"/>
            </a:endParaRPr>
          </a:p>
        </p:txBody>
      </p:sp>
      <p:pic>
        <p:nvPicPr>
          <p:cNvPr id="14363" name="Picture 1067" descr="Server_freigestel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2774972"/>
            <a:ext cx="4889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5" name="Picture 1069" descr="client_OHNEmouse_fre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981" y="1266654"/>
            <a:ext cx="674688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66" name="Rectangle 1064"/>
          <p:cNvSpPr>
            <a:spLocks noChangeArrowheads="1"/>
          </p:cNvSpPr>
          <p:nvPr/>
        </p:nvSpPr>
        <p:spPr bwMode="auto">
          <a:xfrm>
            <a:off x="2260600" y="3219472"/>
            <a:ext cx="1338263" cy="400050"/>
          </a:xfrm>
          <a:prstGeom prst="rect">
            <a:avLst/>
          </a:prstGeom>
          <a:gradFill rotWithShape="0">
            <a:gsLst>
              <a:gs pos="0">
                <a:srgbClr val="F3F2CF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28575">
            <a:solidFill>
              <a:srgbClr val="E1D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000" b="1">
                <a:latin typeface="Arial" panose="020B0604020202020204" pitchFamily="34" charset="0"/>
              </a:rPr>
              <a:t>CAPI protocoll stack</a:t>
            </a:r>
          </a:p>
        </p:txBody>
      </p:sp>
      <p:sp>
        <p:nvSpPr>
          <p:cNvPr id="14367" name="Rectangle 1070"/>
          <p:cNvSpPr>
            <a:spLocks noChangeArrowheads="1"/>
          </p:cNvSpPr>
          <p:nvPr/>
        </p:nvSpPr>
        <p:spPr bwMode="auto">
          <a:xfrm>
            <a:off x="2363634" y="3861033"/>
            <a:ext cx="520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000" b="1" dirty="0">
                <a:solidFill>
                  <a:srgbClr val="CC3300"/>
                </a:solidFill>
                <a:latin typeface="Arial" panose="020B0604020202020204" pitchFamily="34" charset="0"/>
              </a:rPr>
              <a:t>T.38</a:t>
            </a:r>
          </a:p>
        </p:txBody>
      </p:sp>
      <p:grpSp>
        <p:nvGrpSpPr>
          <p:cNvPr id="34" name="Group 59"/>
          <p:cNvGrpSpPr>
            <a:grpSpLocks/>
          </p:cNvGrpSpPr>
          <p:nvPr/>
        </p:nvGrpSpPr>
        <p:grpSpPr bwMode="auto">
          <a:xfrm>
            <a:off x="6395082" y="4425626"/>
            <a:ext cx="885825" cy="985837"/>
            <a:chOff x="4225" y="3104"/>
            <a:chExt cx="558" cy="621"/>
          </a:xfrm>
        </p:grpSpPr>
        <p:sp>
          <p:nvSpPr>
            <p:cNvPr id="35" name="Rectangle 56"/>
            <p:cNvSpPr>
              <a:spLocks noChangeArrowheads="1"/>
            </p:cNvSpPr>
            <p:nvPr/>
          </p:nvSpPr>
          <p:spPr bwMode="auto">
            <a:xfrm>
              <a:off x="4297" y="3571"/>
              <a:ext cx="48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000" b="0">
                  <a:solidFill>
                    <a:schemeClr val="tx1"/>
                  </a:solidFill>
                </a:rPr>
                <a:t>Internet</a:t>
              </a:r>
            </a:p>
          </p:txBody>
        </p:sp>
        <p:pic>
          <p:nvPicPr>
            <p:cNvPr id="36" name="Picture 57" descr="Fotolia_46939303_X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5" y="3104"/>
              <a:ext cx="509" cy="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54"/>
          <p:cNvGrpSpPr>
            <a:grpSpLocks/>
          </p:cNvGrpSpPr>
          <p:nvPr/>
        </p:nvGrpSpPr>
        <p:grpSpPr bwMode="auto">
          <a:xfrm>
            <a:off x="2231115" y="5082103"/>
            <a:ext cx="1287463" cy="776287"/>
            <a:chOff x="1389" y="2997"/>
            <a:chExt cx="981" cy="655"/>
          </a:xfrm>
        </p:grpSpPr>
        <p:pic>
          <p:nvPicPr>
            <p:cNvPr id="38" name="Picture 52" descr="Fotolia_39930038_XS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9" y="2997"/>
              <a:ext cx="981" cy="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Rectangle 53"/>
            <p:cNvSpPr>
              <a:spLocks noChangeArrowheads="1"/>
            </p:cNvSpPr>
            <p:nvPr/>
          </p:nvSpPr>
          <p:spPr bwMode="auto">
            <a:xfrm>
              <a:off x="1457" y="3223"/>
              <a:ext cx="836" cy="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200" b="0">
                  <a:solidFill>
                    <a:schemeClr val="bg1"/>
                  </a:solidFill>
                </a:rPr>
                <a:t>PSTN</a:t>
              </a:r>
            </a:p>
          </p:txBody>
        </p:sp>
      </p:grpSp>
      <p:pic>
        <p:nvPicPr>
          <p:cNvPr id="40" name="Grafi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446" y="4615407"/>
            <a:ext cx="258557" cy="52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Group 70"/>
          <p:cNvGrpSpPr>
            <a:grpSpLocks/>
          </p:cNvGrpSpPr>
          <p:nvPr/>
        </p:nvGrpSpPr>
        <p:grpSpPr bwMode="auto">
          <a:xfrm>
            <a:off x="1121796" y="1691651"/>
            <a:ext cx="1187271" cy="3891204"/>
            <a:chOff x="1000" y="1170"/>
            <a:chExt cx="546" cy="2283"/>
          </a:xfrm>
        </p:grpSpPr>
        <p:grpSp>
          <p:nvGrpSpPr>
            <p:cNvPr id="42" name="Group 68"/>
            <p:cNvGrpSpPr>
              <a:grpSpLocks/>
            </p:cNvGrpSpPr>
            <p:nvPr/>
          </p:nvGrpSpPr>
          <p:grpSpPr bwMode="auto">
            <a:xfrm>
              <a:off x="1029" y="1219"/>
              <a:ext cx="517" cy="2234"/>
              <a:chOff x="1029" y="1219"/>
              <a:chExt cx="517" cy="2234"/>
            </a:xfrm>
          </p:grpSpPr>
          <p:sp>
            <p:nvSpPr>
              <p:cNvPr id="44" name="Rectangle 65"/>
              <p:cNvSpPr>
                <a:spLocks noChangeArrowheads="1"/>
              </p:cNvSpPr>
              <p:nvPr/>
            </p:nvSpPr>
            <p:spPr bwMode="auto">
              <a:xfrm rot="10800000">
                <a:off x="1036" y="3430"/>
                <a:ext cx="510" cy="23"/>
              </a:xfrm>
              <a:prstGeom prst="rect">
                <a:avLst/>
              </a:prstGeom>
              <a:gradFill rotWithShape="1">
                <a:gsLst>
                  <a:gs pos="0">
                    <a:srgbClr val="0066CC"/>
                  </a:gs>
                  <a:gs pos="100000">
                    <a:srgbClr val="9FCF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45" name="Rectangle 66"/>
              <p:cNvSpPr>
                <a:spLocks noChangeArrowheads="1"/>
              </p:cNvSpPr>
              <p:nvPr/>
            </p:nvSpPr>
            <p:spPr bwMode="auto">
              <a:xfrm rot="16200000">
                <a:off x="-77" y="2325"/>
                <a:ext cx="2233" cy="21"/>
              </a:xfrm>
              <a:prstGeom prst="rect">
                <a:avLst/>
              </a:prstGeom>
              <a:gradFill rotWithShape="1">
                <a:gsLst>
                  <a:gs pos="0">
                    <a:srgbClr val="9FCFFF"/>
                  </a:gs>
                  <a:gs pos="100000">
                    <a:srgbClr val="0066C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  <p:sp>
          <p:nvSpPr>
            <p:cNvPr id="43" name="AutoShape 69"/>
            <p:cNvSpPr>
              <a:spLocks noChangeArrowheads="1"/>
            </p:cNvSpPr>
            <p:nvPr/>
          </p:nvSpPr>
          <p:spPr bwMode="auto">
            <a:xfrm>
              <a:off x="1000" y="1170"/>
              <a:ext cx="80" cy="68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9FCFFF"/>
                </a:gs>
                <a:gs pos="100000">
                  <a:srgbClr val="0066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sp>
        <p:nvSpPr>
          <p:cNvPr id="46" name="Rectangle 60"/>
          <p:cNvSpPr>
            <a:spLocks noChangeArrowheads="1"/>
          </p:cNvSpPr>
          <p:nvPr/>
        </p:nvSpPr>
        <p:spPr bwMode="auto">
          <a:xfrm rot="11574625">
            <a:off x="3623372" y="4583969"/>
            <a:ext cx="2825750" cy="36512"/>
          </a:xfrm>
          <a:prstGeom prst="rect">
            <a:avLst/>
          </a:prstGeom>
          <a:gradFill rotWithShape="1">
            <a:gsLst>
              <a:gs pos="0">
                <a:srgbClr val="0066CC"/>
              </a:gs>
              <a:gs pos="100000">
                <a:srgbClr val="9FC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grpSp>
        <p:nvGrpSpPr>
          <p:cNvPr id="47" name="Group 73"/>
          <p:cNvGrpSpPr>
            <a:grpSpLocks/>
          </p:cNvGrpSpPr>
          <p:nvPr/>
        </p:nvGrpSpPr>
        <p:grpSpPr bwMode="auto">
          <a:xfrm>
            <a:off x="6765206" y="2038920"/>
            <a:ext cx="45719" cy="2344727"/>
            <a:chOff x="4463" y="1315"/>
            <a:chExt cx="25" cy="1705"/>
          </a:xfrm>
        </p:grpSpPr>
        <p:sp>
          <p:nvSpPr>
            <p:cNvPr id="48" name="Rectangle 62"/>
            <p:cNvSpPr>
              <a:spLocks noChangeArrowheads="1"/>
            </p:cNvSpPr>
            <p:nvPr/>
          </p:nvSpPr>
          <p:spPr bwMode="auto">
            <a:xfrm rot="5400000">
              <a:off x="4233" y="1547"/>
              <a:ext cx="487" cy="23"/>
            </a:xfrm>
            <a:prstGeom prst="rect">
              <a:avLst/>
            </a:prstGeom>
            <a:gradFill rotWithShape="1">
              <a:gsLst>
                <a:gs pos="0">
                  <a:srgbClr val="0066CC"/>
                </a:gs>
                <a:gs pos="100000">
                  <a:srgbClr val="9FC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49" name="Rectangle 71"/>
            <p:cNvSpPr>
              <a:spLocks noChangeArrowheads="1"/>
            </p:cNvSpPr>
            <p:nvPr/>
          </p:nvSpPr>
          <p:spPr bwMode="auto">
            <a:xfrm rot="5400000">
              <a:off x="4197" y="2731"/>
              <a:ext cx="555" cy="23"/>
            </a:xfrm>
            <a:prstGeom prst="rect">
              <a:avLst/>
            </a:prstGeom>
            <a:gradFill rotWithShape="1">
              <a:gsLst>
                <a:gs pos="0">
                  <a:srgbClr val="0066CC"/>
                </a:gs>
                <a:gs pos="100000">
                  <a:srgbClr val="9FC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sp>
        <p:nvSpPr>
          <p:cNvPr id="14357" name="Rectangle 1057"/>
          <p:cNvSpPr>
            <a:spLocks noChangeArrowheads="1"/>
          </p:cNvSpPr>
          <p:nvPr/>
        </p:nvSpPr>
        <p:spPr bwMode="auto">
          <a:xfrm>
            <a:off x="828675" y="3479629"/>
            <a:ext cx="715963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200" b="1">
                <a:latin typeface="Arial" panose="020B0604020202020204" pitchFamily="34" charset="0"/>
              </a:rPr>
              <a:t>call</a:t>
            </a:r>
            <a:endParaRPr lang="de-DE" altLang="de-DE" sz="1200" b="1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50" name="Rectangle 72"/>
          <p:cNvSpPr>
            <a:spLocks noChangeArrowheads="1"/>
          </p:cNvSpPr>
          <p:nvPr/>
        </p:nvSpPr>
        <p:spPr bwMode="auto">
          <a:xfrm rot="10800000">
            <a:off x="3173412" y="3121998"/>
            <a:ext cx="3402562" cy="45719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9DBED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pic>
        <p:nvPicPr>
          <p:cNvPr id="14362" name="Picture 1066" descr="Server_freigestel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75" y="2746397"/>
            <a:ext cx="4889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1032"/>
          <p:cNvSpPr>
            <a:spLocks noChangeArrowheads="1"/>
          </p:cNvSpPr>
          <p:nvPr/>
        </p:nvSpPr>
        <p:spPr bwMode="auto">
          <a:xfrm>
            <a:off x="832167" y="5941360"/>
            <a:ext cx="741108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PAPAGENO can be integrated into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an IP Telephone system per CAPI protocol stack.</a:t>
            </a:r>
            <a:endParaRPr lang="en-GB" altLang="de-DE" sz="1400" dirty="0">
              <a:solidFill>
                <a:schemeClr val="hlink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364" name="Picture 1068" descr="Server_freigestel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267" y="2707503"/>
            <a:ext cx="665163" cy="102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 animBg="1"/>
      <p:bldP spid="5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Summary Performance </a:t>
            </a:r>
            <a:r>
              <a:rPr lang="de-DE" altLang="de-DE" dirty="0"/>
              <a:t>Features</a:t>
            </a:r>
          </a:p>
        </p:txBody>
      </p:sp>
      <p:sp>
        <p:nvSpPr>
          <p:cNvPr id="43" name="Rectangle 1032"/>
          <p:cNvSpPr>
            <a:spLocks noChangeArrowheads="1"/>
          </p:cNvSpPr>
          <p:nvPr/>
        </p:nvSpPr>
        <p:spPr bwMode="auto">
          <a:xfrm>
            <a:off x="4958781" y="5925662"/>
            <a:ext cx="3584290" cy="309958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50000">
                <a:srgbClr val="FFFFFF"/>
              </a:gs>
              <a:gs pos="100000">
                <a:srgbClr val="DDDDDD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/>
            <a:r>
              <a:rPr lang="en-GB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… and out of the cloud!</a:t>
            </a:r>
          </a:p>
        </p:txBody>
      </p:sp>
      <p:sp>
        <p:nvSpPr>
          <p:cNvPr id="44" name="Line 117"/>
          <p:cNvSpPr>
            <a:spLocks noChangeShapeType="1"/>
          </p:cNvSpPr>
          <p:nvPr/>
        </p:nvSpPr>
        <p:spPr bwMode="auto">
          <a:xfrm>
            <a:off x="3993017" y="1689303"/>
            <a:ext cx="10287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45" name="Line 127"/>
          <p:cNvSpPr>
            <a:spLocks noChangeShapeType="1"/>
          </p:cNvSpPr>
          <p:nvPr/>
        </p:nvSpPr>
        <p:spPr bwMode="auto">
          <a:xfrm>
            <a:off x="4149156" y="5192014"/>
            <a:ext cx="8096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46" name="Line 137"/>
          <p:cNvSpPr>
            <a:spLocks noChangeShapeType="1"/>
          </p:cNvSpPr>
          <p:nvPr/>
        </p:nvSpPr>
        <p:spPr bwMode="auto">
          <a:xfrm>
            <a:off x="3991430" y="2853541"/>
            <a:ext cx="10287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47" name="Line 132"/>
          <p:cNvSpPr>
            <a:spLocks noChangeShapeType="1"/>
          </p:cNvSpPr>
          <p:nvPr/>
        </p:nvSpPr>
        <p:spPr bwMode="auto">
          <a:xfrm>
            <a:off x="3980317" y="4011815"/>
            <a:ext cx="10541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grpSp>
        <p:nvGrpSpPr>
          <p:cNvPr id="48" name="Gruppieren 47"/>
          <p:cNvGrpSpPr/>
          <p:nvPr/>
        </p:nvGrpSpPr>
        <p:grpSpPr>
          <a:xfrm>
            <a:off x="1640530" y="1663903"/>
            <a:ext cx="715962" cy="1495425"/>
            <a:chOff x="1981200" y="1663903"/>
            <a:chExt cx="715962" cy="1495425"/>
          </a:xfrm>
        </p:grpSpPr>
        <p:sp>
          <p:nvSpPr>
            <p:cNvPr id="49" name="Line 4"/>
            <p:cNvSpPr>
              <a:spLocks noChangeShapeType="1"/>
            </p:cNvSpPr>
            <p:nvPr/>
          </p:nvSpPr>
          <p:spPr bwMode="auto">
            <a:xfrm flipH="1" flipV="1">
              <a:off x="2185988" y="1663903"/>
              <a:ext cx="0" cy="149542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50" name="Line 5"/>
            <p:cNvSpPr>
              <a:spLocks noChangeShapeType="1"/>
            </p:cNvSpPr>
            <p:nvPr/>
          </p:nvSpPr>
          <p:spPr bwMode="auto">
            <a:xfrm>
              <a:off x="2174875" y="1682954"/>
              <a:ext cx="522287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51" name="Line 6"/>
            <p:cNvSpPr>
              <a:spLocks noChangeShapeType="1"/>
            </p:cNvSpPr>
            <p:nvPr/>
          </p:nvSpPr>
          <p:spPr bwMode="auto">
            <a:xfrm>
              <a:off x="1981200" y="3141071"/>
              <a:ext cx="211137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1645292" y="3651453"/>
            <a:ext cx="699295" cy="1573213"/>
            <a:chOff x="1985962" y="3651453"/>
            <a:chExt cx="699295" cy="1573213"/>
          </a:xfrm>
        </p:grpSpPr>
        <p:sp>
          <p:nvSpPr>
            <p:cNvPr id="53" name="Line 10"/>
            <p:cNvSpPr>
              <a:spLocks noChangeShapeType="1"/>
            </p:cNvSpPr>
            <p:nvPr/>
          </p:nvSpPr>
          <p:spPr bwMode="auto">
            <a:xfrm flipH="1">
              <a:off x="2181225" y="3651453"/>
              <a:ext cx="0" cy="1573213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54" name="Line 11"/>
            <p:cNvSpPr>
              <a:spLocks noChangeShapeType="1"/>
            </p:cNvSpPr>
            <p:nvPr/>
          </p:nvSpPr>
          <p:spPr bwMode="auto">
            <a:xfrm flipV="1">
              <a:off x="2162970" y="5205616"/>
              <a:ext cx="522287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55" name="Line 12"/>
            <p:cNvSpPr>
              <a:spLocks noChangeShapeType="1"/>
            </p:cNvSpPr>
            <p:nvPr/>
          </p:nvSpPr>
          <p:spPr bwMode="auto">
            <a:xfrm flipV="1">
              <a:off x="1985962" y="3668915"/>
              <a:ext cx="211137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1678630" y="2824366"/>
            <a:ext cx="679450" cy="492125"/>
            <a:chOff x="2019300" y="2824366"/>
            <a:chExt cx="679450" cy="492125"/>
          </a:xfrm>
        </p:grpSpPr>
        <p:sp>
          <p:nvSpPr>
            <p:cNvPr id="57" name="Line 14"/>
            <p:cNvSpPr>
              <a:spLocks noChangeShapeType="1"/>
            </p:cNvSpPr>
            <p:nvPr/>
          </p:nvSpPr>
          <p:spPr bwMode="auto">
            <a:xfrm flipH="1" flipV="1">
              <a:off x="2303463" y="2824366"/>
              <a:ext cx="0" cy="49212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58" name="Line 15"/>
            <p:cNvSpPr>
              <a:spLocks noChangeShapeType="1"/>
            </p:cNvSpPr>
            <p:nvPr/>
          </p:nvSpPr>
          <p:spPr bwMode="auto">
            <a:xfrm>
              <a:off x="2298700" y="2844212"/>
              <a:ext cx="400050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59" name="Line 16"/>
            <p:cNvSpPr>
              <a:spLocks noChangeShapeType="1"/>
            </p:cNvSpPr>
            <p:nvPr/>
          </p:nvSpPr>
          <p:spPr bwMode="auto">
            <a:xfrm>
              <a:off x="2019300" y="3302203"/>
              <a:ext cx="303212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grpSp>
        <p:nvGrpSpPr>
          <p:cNvPr id="60" name="Gruppieren 59"/>
          <p:cNvGrpSpPr/>
          <p:nvPr/>
        </p:nvGrpSpPr>
        <p:grpSpPr>
          <a:xfrm>
            <a:off x="1665930" y="3498056"/>
            <a:ext cx="695326" cy="514800"/>
            <a:chOff x="2006600" y="3498056"/>
            <a:chExt cx="695326" cy="514800"/>
          </a:xfrm>
        </p:grpSpPr>
        <p:sp>
          <p:nvSpPr>
            <p:cNvPr id="61" name="Line 19"/>
            <p:cNvSpPr>
              <a:spLocks noChangeShapeType="1"/>
            </p:cNvSpPr>
            <p:nvPr/>
          </p:nvSpPr>
          <p:spPr bwMode="auto">
            <a:xfrm flipH="1">
              <a:off x="2293142" y="3498056"/>
              <a:ext cx="7938" cy="514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62" name="Line 20"/>
            <p:cNvSpPr>
              <a:spLocks noChangeShapeType="1"/>
            </p:cNvSpPr>
            <p:nvPr/>
          </p:nvSpPr>
          <p:spPr bwMode="auto">
            <a:xfrm flipV="1">
              <a:off x="2276476" y="3994354"/>
              <a:ext cx="425450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  <p:sp>
          <p:nvSpPr>
            <p:cNvPr id="63" name="Line 21"/>
            <p:cNvSpPr>
              <a:spLocks noChangeShapeType="1"/>
            </p:cNvSpPr>
            <p:nvPr/>
          </p:nvSpPr>
          <p:spPr bwMode="auto">
            <a:xfrm flipV="1">
              <a:off x="2006600" y="3518103"/>
              <a:ext cx="303212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de-DE"/>
            </a:p>
          </p:txBody>
        </p:sp>
      </p:grpSp>
      <p:pic>
        <p:nvPicPr>
          <p:cNvPr id="15362" name="Picture 129" descr="Fotolia_1198972_X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03" y="2691173"/>
            <a:ext cx="112712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77"/>
          <p:cNvSpPr>
            <a:spLocks noChangeArrowheads="1"/>
          </p:cNvSpPr>
          <p:nvPr/>
        </p:nvSpPr>
        <p:spPr bwMode="auto">
          <a:xfrm>
            <a:off x="4917293" y="1125163"/>
            <a:ext cx="3615519" cy="11430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50000">
                <a:srgbClr val="FFFFFF"/>
              </a:gs>
              <a:gs pos="100000">
                <a:srgbClr val="DDDDDD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eaLnBrk="1" hangingPunct="1"/>
            <a:endParaRPr lang="de-DE" altLang="de-DE" sz="1400" b="1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26688" name="Rectangle 64"/>
          <p:cNvSpPr>
            <a:spLocks noChangeArrowheads="1"/>
          </p:cNvSpPr>
          <p:nvPr/>
        </p:nvSpPr>
        <p:spPr bwMode="auto">
          <a:xfrm>
            <a:off x="5101098" y="1255246"/>
            <a:ext cx="21812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Distributed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installations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686" name="Rectangle 62"/>
          <p:cNvSpPr>
            <a:spLocks noChangeArrowheads="1"/>
          </p:cNvSpPr>
          <p:nvPr/>
        </p:nvSpPr>
        <p:spPr bwMode="auto">
          <a:xfrm>
            <a:off x="5101098" y="2017246"/>
            <a:ext cx="2181225" cy="17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Unlimited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users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687" name="Rectangle 63"/>
          <p:cNvSpPr>
            <a:spLocks noChangeArrowheads="1"/>
          </p:cNvSpPr>
          <p:nvPr/>
        </p:nvSpPr>
        <p:spPr bwMode="auto">
          <a:xfrm>
            <a:off x="5101098" y="1636246"/>
            <a:ext cx="218122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Unlimited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lines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48"/>
          <p:cNvSpPr>
            <a:spLocks noChangeArrowheads="1"/>
          </p:cNvSpPr>
          <p:nvPr/>
        </p:nvSpPr>
        <p:spPr bwMode="auto">
          <a:xfrm>
            <a:off x="2425700" y="1256833"/>
            <a:ext cx="1782763" cy="850900"/>
          </a:xfrm>
          <a:prstGeom prst="rect">
            <a:avLst/>
          </a:prstGeom>
          <a:gradFill rotWithShape="0">
            <a:gsLst>
              <a:gs pos="0">
                <a:srgbClr val="CAE3F7"/>
              </a:gs>
              <a:gs pos="50000">
                <a:srgbClr val="FFFFFF"/>
              </a:gs>
              <a:gs pos="100000">
                <a:srgbClr val="CAE3F7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 anchor="ctr"/>
          <a:lstStyle/>
          <a:p>
            <a:pPr algn="ctr"/>
            <a:r>
              <a:rPr lang="de-DE" altLang="de-DE" sz="1400" b="1">
                <a:solidFill>
                  <a:srgbClr val="006699"/>
                </a:solidFill>
                <a:latin typeface="Arial" panose="020B0604020202020204" pitchFamily="34" charset="0"/>
              </a:rPr>
              <a:t>Scalability</a:t>
            </a:r>
          </a:p>
        </p:txBody>
      </p:sp>
      <p:sp>
        <p:nvSpPr>
          <p:cNvPr id="15377" name="Rectangle 78"/>
          <p:cNvSpPr>
            <a:spLocks noChangeArrowheads="1"/>
          </p:cNvSpPr>
          <p:nvPr/>
        </p:nvSpPr>
        <p:spPr bwMode="auto">
          <a:xfrm>
            <a:off x="4929994" y="2362195"/>
            <a:ext cx="3602818" cy="11430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50000">
                <a:srgbClr val="FFFFFF"/>
              </a:gs>
              <a:gs pos="100000">
                <a:srgbClr val="DDDDDD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eaLnBrk="1" hangingPunct="1"/>
            <a:endParaRPr lang="de-DE" altLang="de-DE" sz="1400" b="1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26705" name="Rectangle 81"/>
          <p:cNvSpPr>
            <a:spLocks noChangeArrowheads="1"/>
          </p:cNvSpPr>
          <p:nvPr/>
        </p:nvSpPr>
        <p:spPr bwMode="auto">
          <a:xfrm>
            <a:off x="5050298" y="2393663"/>
            <a:ext cx="21812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Windows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703" name="Rectangle 79"/>
          <p:cNvSpPr>
            <a:spLocks noChangeArrowheads="1"/>
          </p:cNvSpPr>
          <p:nvPr/>
        </p:nvSpPr>
        <p:spPr bwMode="auto">
          <a:xfrm>
            <a:off x="5050298" y="3155663"/>
            <a:ext cx="2181225" cy="17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Linux</a:t>
            </a: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100" dirty="0">
                <a:solidFill>
                  <a:srgbClr val="006699"/>
                </a:solidFill>
                <a:latin typeface="Arial" panose="020B0604020202020204" pitchFamily="34" charset="0"/>
              </a:rPr>
              <a:t>(</a:t>
            </a:r>
            <a:r>
              <a:rPr lang="de-DE" altLang="de-DE" sz="1100" dirty="0" err="1">
                <a:solidFill>
                  <a:srgbClr val="006699"/>
                </a:solidFill>
                <a:latin typeface="Arial" panose="020B0604020202020204" pitchFamily="34" charset="0"/>
              </a:rPr>
              <a:t>Red</a:t>
            </a:r>
            <a:r>
              <a:rPr lang="de-DE" altLang="de-DE" sz="11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100" dirty="0" smtClean="0">
                <a:solidFill>
                  <a:srgbClr val="006699"/>
                </a:solidFill>
                <a:latin typeface="Arial" panose="020B0604020202020204" pitchFamily="34" charset="0"/>
              </a:rPr>
              <a:t>Hat/</a:t>
            </a:r>
            <a:r>
              <a:rPr lang="de-DE" altLang="de-DE" sz="11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CentOS</a:t>
            </a:r>
            <a:r>
              <a:rPr lang="de-DE" altLang="de-DE" sz="1100" dirty="0" smtClean="0">
                <a:solidFill>
                  <a:srgbClr val="006699"/>
                </a:solidFill>
                <a:latin typeface="Arial" panose="020B0604020202020204" pitchFamily="34" charset="0"/>
              </a:rPr>
              <a:t>/SUSE/Fedora/Ubuntu)</a:t>
            </a:r>
            <a:endParaRPr lang="de-DE" altLang="de-DE" sz="11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704" name="Rectangle 80"/>
          <p:cNvSpPr>
            <a:spLocks noChangeArrowheads="1"/>
          </p:cNvSpPr>
          <p:nvPr/>
        </p:nvSpPr>
        <p:spPr bwMode="auto">
          <a:xfrm>
            <a:off x="5050298" y="2774663"/>
            <a:ext cx="218122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Unix </a:t>
            </a:r>
            <a:r>
              <a:rPr lang="de-DE" altLang="de-DE" sz="1100" dirty="0">
                <a:solidFill>
                  <a:srgbClr val="006699"/>
                </a:solidFill>
                <a:latin typeface="Arial" panose="020B0604020202020204" pitchFamily="34" charset="0"/>
              </a:rPr>
              <a:t>(e. g. HP-UX/Tru64/AIX/Solaris)</a:t>
            </a:r>
          </a:p>
        </p:txBody>
      </p:sp>
      <p:sp>
        <p:nvSpPr>
          <p:cNvPr id="15378" name="Rectangle 47"/>
          <p:cNvSpPr>
            <a:spLocks noChangeArrowheads="1"/>
          </p:cNvSpPr>
          <p:nvPr/>
        </p:nvSpPr>
        <p:spPr bwMode="auto">
          <a:xfrm>
            <a:off x="2438400" y="2420465"/>
            <a:ext cx="1770063" cy="852488"/>
          </a:xfrm>
          <a:prstGeom prst="rect">
            <a:avLst/>
          </a:prstGeom>
          <a:gradFill rotWithShape="0">
            <a:gsLst>
              <a:gs pos="0">
                <a:srgbClr val="CAE3F7"/>
              </a:gs>
              <a:gs pos="50000">
                <a:srgbClr val="FFFFFF"/>
              </a:gs>
              <a:gs pos="100000">
                <a:srgbClr val="CAE3F7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 anchor="ctr"/>
          <a:lstStyle/>
          <a:p>
            <a:pPr algn="ctr"/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System</a:t>
            </a:r>
            <a:b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de-DE" altLang="de-DE" sz="14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Independence</a:t>
            </a:r>
            <a:endParaRPr lang="de-DE" altLang="de-DE" sz="14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438400" y="3583348"/>
            <a:ext cx="1782763" cy="852487"/>
            <a:chOff x="2438400" y="3968843"/>
            <a:chExt cx="1782763" cy="852487"/>
          </a:xfrm>
        </p:grpSpPr>
        <p:sp>
          <p:nvSpPr>
            <p:cNvPr id="15371" name="Rectangle 46"/>
            <p:cNvSpPr>
              <a:spLocks noChangeArrowheads="1"/>
            </p:cNvSpPr>
            <p:nvPr/>
          </p:nvSpPr>
          <p:spPr bwMode="auto">
            <a:xfrm>
              <a:off x="2438400" y="3968843"/>
              <a:ext cx="1782763" cy="852487"/>
            </a:xfrm>
            <a:prstGeom prst="rect">
              <a:avLst/>
            </a:prstGeom>
            <a:gradFill rotWithShape="0">
              <a:gsLst>
                <a:gs pos="0">
                  <a:srgbClr val="CAE3F7"/>
                </a:gs>
                <a:gs pos="50000">
                  <a:srgbClr val="FFFFFF"/>
                </a:gs>
                <a:gs pos="100000">
                  <a:srgbClr val="CAE3F7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4" tIns="45718" rIns="91434" bIns="45718" anchor="ctr"/>
            <a:lstStyle/>
            <a:p>
              <a:pPr algn="ctr"/>
              <a:endParaRPr lang="de-DE" altLang="de-DE" sz="1400" b="1">
                <a:solidFill>
                  <a:srgbClr val="0066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372" name="Rectangle 116"/>
            <p:cNvSpPr>
              <a:spLocks noChangeArrowheads="1"/>
            </p:cNvSpPr>
            <p:nvPr/>
          </p:nvSpPr>
          <p:spPr bwMode="auto">
            <a:xfrm>
              <a:off x="2895600" y="4267200"/>
              <a:ext cx="8699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/>
              <a:r>
                <a:rPr lang="de-DE" altLang="de-DE" sz="1400" b="1" dirty="0" err="1">
                  <a:solidFill>
                    <a:srgbClr val="006699"/>
                  </a:solidFill>
                  <a:latin typeface="Arial" panose="020B0604020202020204" pitchFamily="34" charset="0"/>
                </a:rPr>
                <a:t>Stability</a:t>
              </a:r>
              <a:endPara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5370" name="Rectangle 83"/>
          <p:cNvSpPr>
            <a:spLocks noChangeArrowheads="1"/>
          </p:cNvSpPr>
          <p:nvPr/>
        </p:nvSpPr>
        <p:spPr bwMode="auto">
          <a:xfrm>
            <a:off x="4917294" y="3563469"/>
            <a:ext cx="3615518" cy="11430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50000">
                <a:srgbClr val="FFFFFF"/>
              </a:gs>
              <a:gs pos="100000">
                <a:srgbClr val="DDDDDD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eaLnBrk="1" hangingPunct="1"/>
            <a:endParaRPr lang="de-DE" altLang="de-DE" sz="1400" b="1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26710" name="Rectangle 86"/>
          <p:cNvSpPr>
            <a:spLocks noChangeArrowheads="1"/>
          </p:cNvSpPr>
          <p:nvPr/>
        </p:nvSpPr>
        <p:spPr bwMode="auto">
          <a:xfrm>
            <a:off x="5101098" y="3666657"/>
            <a:ext cx="21812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High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performance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708" name="Rectangle 84"/>
          <p:cNvSpPr>
            <a:spLocks noChangeArrowheads="1"/>
          </p:cNvSpPr>
          <p:nvPr/>
        </p:nvSpPr>
        <p:spPr bwMode="auto">
          <a:xfrm>
            <a:off x="5101098" y="4401669"/>
            <a:ext cx="2181225" cy="17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Server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based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709" name="Rectangle 85"/>
          <p:cNvSpPr>
            <a:spLocks noChangeArrowheads="1"/>
          </p:cNvSpPr>
          <p:nvPr/>
        </p:nvSpPr>
        <p:spPr bwMode="auto">
          <a:xfrm>
            <a:off x="5101098" y="4047657"/>
            <a:ext cx="218122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Load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balancing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711" name="Rectangle 87"/>
          <p:cNvSpPr>
            <a:spLocks noChangeArrowheads="1"/>
          </p:cNvSpPr>
          <p:nvPr/>
        </p:nvSpPr>
        <p:spPr bwMode="auto">
          <a:xfrm>
            <a:off x="4935223" y="4771581"/>
            <a:ext cx="3602818" cy="9144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50000">
                <a:srgbClr val="FFFFFF"/>
              </a:gs>
              <a:gs pos="100000">
                <a:srgbClr val="DDDDDD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DDDD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pPr algn="ctr" eaLnBrk="1" hangingPunct="1"/>
            <a:endParaRPr lang="de-DE" altLang="de-DE" sz="1400" b="1">
              <a:solidFill>
                <a:srgbClr val="CC3300"/>
              </a:solidFill>
              <a:latin typeface="Arial" panose="020B0604020202020204" pitchFamily="34" charset="0"/>
            </a:endParaRPr>
          </a:p>
        </p:txBody>
      </p:sp>
      <p:sp>
        <p:nvSpPr>
          <p:cNvPr id="26714" name="Rectangle 90"/>
          <p:cNvSpPr>
            <a:spLocks noChangeArrowheads="1"/>
          </p:cNvSpPr>
          <p:nvPr/>
        </p:nvSpPr>
        <p:spPr bwMode="auto">
          <a:xfrm>
            <a:off x="5088397" y="4928466"/>
            <a:ext cx="21812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Redundant</a:t>
            </a:r>
          </a:p>
        </p:txBody>
      </p:sp>
      <p:sp>
        <p:nvSpPr>
          <p:cNvPr id="26713" name="Rectangle 89"/>
          <p:cNvSpPr>
            <a:spLocks noChangeArrowheads="1"/>
          </p:cNvSpPr>
          <p:nvPr/>
        </p:nvSpPr>
        <p:spPr bwMode="auto">
          <a:xfrm>
            <a:off x="5088397" y="5309466"/>
            <a:ext cx="2181225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AE3F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Char char="•"/>
            </a:pPr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Know-how</a:t>
            </a:r>
          </a:p>
        </p:txBody>
      </p:sp>
      <p:sp>
        <p:nvSpPr>
          <p:cNvPr id="15374" name="Rectangle 44"/>
          <p:cNvSpPr>
            <a:spLocks noChangeArrowheads="1"/>
          </p:cNvSpPr>
          <p:nvPr/>
        </p:nvSpPr>
        <p:spPr bwMode="auto">
          <a:xfrm>
            <a:off x="2438400" y="4765771"/>
            <a:ext cx="1782763" cy="850900"/>
          </a:xfrm>
          <a:prstGeom prst="rect">
            <a:avLst/>
          </a:prstGeom>
          <a:gradFill rotWithShape="0">
            <a:gsLst>
              <a:gs pos="0">
                <a:srgbClr val="CAE3F7"/>
              </a:gs>
              <a:gs pos="50000">
                <a:srgbClr val="FFFFFF"/>
              </a:gs>
              <a:gs pos="100000">
                <a:srgbClr val="CAE3F7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0C0C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 anchor="ctr"/>
          <a:lstStyle/>
          <a:p>
            <a:pPr algn="ctr"/>
            <a:r>
              <a:rPr lang="de-DE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Security</a:t>
            </a:r>
          </a:p>
        </p:txBody>
      </p:sp>
      <p:sp>
        <p:nvSpPr>
          <p:cNvPr id="65" name="Rectangle 150"/>
          <p:cNvSpPr>
            <a:spLocks noChangeArrowheads="1"/>
          </p:cNvSpPr>
          <p:nvPr/>
        </p:nvSpPr>
        <p:spPr bwMode="auto">
          <a:xfrm>
            <a:off x="499118" y="4091348"/>
            <a:ext cx="1341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994" tIns="46797" rIns="89994" bIns="46797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de-DE" altLang="de-DE" sz="1600" dirty="0">
                <a:solidFill>
                  <a:srgbClr val="006699"/>
                </a:solidFill>
              </a:rPr>
              <a:t>PAPAGENO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8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8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8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7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7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7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7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7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67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7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utoUpdateAnimBg="0"/>
      <p:bldP spid="26688" grpId="0" autoUpdateAnimBg="0"/>
      <p:bldP spid="26686" grpId="0" autoUpdateAnimBg="0"/>
      <p:bldP spid="26687" grpId="0" autoUpdateAnimBg="0"/>
      <p:bldP spid="26705" grpId="0" autoUpdateAnimBg="0"/>
      <p:bldP spid="26703" grpId="0" autoUpdateAnimBg="0"/>
      <p:bldP spid="26704" grpId="0" autoUpdateAnimBg="0"/>
      <p:bldP spid="26710" grpId="0" autoUpdateAnimBg="0"/>
      <p:bldP spid="26708" grpId="0" autoUpdateAnimBg="0"/>
      <p:bldP spid="26709" grpId="0" autoUpdateAnimBg="0"/>
      <p:bldP spid="26711" grpId="0" animBg="1"/>
      <p:bldP spid="26714" grpId="0" autoUpdateAnimBg="0"/>
      <p:bldP spid="2671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62" name="Rectangle 78"/>
          <p:cNvSpPr>
            <a:spLocks noGrp="1" noChangeArrowheads="1"/>
          </p:cNvSpPr>
          <p:nvPr>
            <p:ph type="title"/>
          </p:nvPr>
        </p:nvSpPr>
        <p:spPr>
          <a:xfrm>
            <a:off x="762000" y="5916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de-DE" dirty="0">
                <a:solidFill>
                  <a:schemeClr val="hlink"/>
                </a:solidFill>
                <a:cs typeface="Arial" panose="020B0604020202020204" pitchFamily="34" charset="0"/>
              </a:rPr>
              <a:t>PAPAGENO Unified </a:t>
            </a:r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Messaging</a:t>
            </a:r>
            <a:b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</a:br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Saves </a:t>
            </a:r>
            <a:r>
              <a:rPr lang="en-GB" altLang="de-DE" dirty="0">
                <a:solidFill>
                  <a:schemeClr val="hlink"/>
                </a:solidFill>
                <a:cs typeface="Arial" panose="020B0604020202020204" pitchFamily="34" charset="0"/>
              </a:rPr>
              <a:t>Time and </a:t>
            </a:r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Money.</a:t>
            </a:r>
            <a:endParaRPr lang="en-GB" altLang="de-DE" dirty="0">
              <a:solidFill>
                <a:schemeClr val="hlink"/>
              </a:solidFill>
              <a:cs typeface="Arial" panose="020B0604020202020204" pitchFamily="34" charset="0"/>
            </a:endParaRPr>
          </a:p>
        </p:txBody>
      </p:sp>
      <p:grpSp>
        <p:nvGrpSpPr>
          <p:cNvPr id="42095" name="Group 111"/>
          <p:cNvGrpSpPr>
            <a:grpSpLocks/>
          </p:cNvGrpSpPr>
          <p:nvPr/>
        </p:nvGrpSpPr>
        <p:grpSpPr bwMode="auto">
          <a:xfrm>
            <a:off x="4751296" y="1828800"/>
            <a:ext cx="3257550" cy="1412875"/>
            <a:chOff x="2976" y="1152"/>
            <a:chExt cx="2390" cy="890"/>
          </a:xfrm>
        </p:grpSpPr>
        <p:sp>
          <p:nvSpPr>
            <p:cNvPr id="16411" name="Rectangle 90"/>
            <p:cNvSpPr>
              <a:spLocks noChangeArrowheads="1"/>
            </p:cNvSpPr>
            <p:nvPr/>
          </p:nvSpPr>
          <p:spPr bwMode="auto">
            <a:xfrm>
              <a:off x="3552" y="1152"/>
              <a:ext cx="1814" cy="340"/>
            </a:xfrm>
            <a:prstGeom prst="rect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lIns="90000" tIns="46800" rIns="90000" bIns="46800" anchor="ctr"/>
            <a:lstStyle/>
            <a:p>
              <a:pPr algn="ctr" eaLnBrk="1" hangingPunct="1"/>
              <a:r>
                <a:rPr lang="en-GB" altLang="de-DE" sz="1400" b="1" dirty="0">
                  <a:solidFill>
                    <a:srgbClr val="336699"/>
                  </a:solidFill>
                  <a:latin typeface="Arial" panose="020B0604020202020204" pitchFamily="34" charset="0"/>
                </a:rPr>
                <a:t>Time-Savings</a:t>
              </a:r>
            </a:p>
          </p:txBody>
        </p:sp>
        <p:cxnSp>
          <p:nvCxnSpPr>
            <p:cNvPr id="16412" name="AutoShape 94"/>
            <p:cNvCxnSpPr>
              <a:cxnSpLocks noChangeShapeType="1"/>
              <a:endCxn id="16411" idx="1"/>
            </p:cNvCxnSpPr>
            <p:nvPr/>
          </p:nvCxnSpPr>
          <p:spPr bwMode="auto">
            <a:xfrm flipV="1">
              <a:off x="2976" y="1322"/>
              <a:ext cx="576" cy="720"/>
            </a:xfrm>
            <a:prstGeom prst="straightConnector1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</p:cxnSp>
      </p:grpSp>
      <p:grpSp>
        <p:nvGrpSpPr>
          <p:cNvPr id="42096" name="Group 112"/>
          <p:cNvGrpSpPr>
            <a:grpSpLocks/>
          </p:cNvGrpSpPr>
          <p:nvPr/>
        </p:nvGrpSpPr>
        <p:grpSpPr bwMode="auto">
          <a:xfrm>
            <a:off x="4751296" y="2590800"/>
            <a:ext cx="3257550" cy="650875"/>
            <a:chOff x="2976" y="1632"/>
            <a:chExt cx="2390" cy="410"/>
          </a:xfrm>
        </p:grpSpPr>
        <p:sp>
          <p:nvSpPr>
            <p:cNvPr id="16409" name="Rectangle 91"/>
            <p:cNvSpPr>
              <a:spLocks noChangeArrowheads="1"/>
            </p:cNvSpPr>
            <p:nvPr/>
          </p:nvSpPr>
          <p:spPr bwMode="auto">
            <a:xfrm>
              <a:off x="3552" y="1632"/>
              <a:ext cx="1814" cy="340"/>
            </a:xfrm>
            <a:prstGeom prst="rect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lIns="90000" tIns="46800" rIns="90000" bIns="46800" anchor="ctr"/>
            <a:lstStyle/>
            <a:p>
              <a:pPr algn="ctr" eaLnBrk="1" hangingPunct="1"/>
              <a:r>
                <a:rPr lang="en-GB" altLang="de-DE" sz="1400" b="1">
                  <a:solidFill>
                    <a:srgbClr val="336699"/>
                  </a:solidFill>
                  <a:latin typeface="Arial" panose="020B0604020202020204" pitchFamily="34" charset="0"/>
                </a:rPr>
                <a:t>Flexibility</a:t>
              </a:r>
            </a:p>
          </p:txBody>
        </p:sp>
        <p:cxnSp>
          <p:nvCxnSpPr>
            <p:cNvPr id="16410" name="AutoShape 95"/>
            <p:cNvCxnSpPr>
              <a:cxnSpLocks noChangeShapeType="1"/>
              <a:endCxn id="16409" idx="1"/>
            </p:cNvCxnSpPr>
            <p:nvPr/>
          </p:nvCxnSpPr>
          <p:spPr bwMode="auto">
            <a:xfrm flipV="1">
              <a:off x="2976" y="1802"/>
              <a:ext cx="576" cy="240"/>
            </a:xfrm>
            <a:prstGeom prst="straightConnector1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</p:cxnSp>
      </p:grpSp>
      <p:grpSp>
        <p:nvGrpSpPr>
          <p:cNvPr id="42097" name="Group 113"/>
          <p:cNvGrpSpPr>
            <a:grpSpLocks/>
          </p:cNvGrpSpPr>
          <p:nvPr/>
        </p:nvGrpSpPr>
        <p:grpSpPr bwMode="auto">
          <a:xfrm>
            <a:off x="4751296" y="3241675"/>
            <a:ext cx="3257550" cy="650875"/>
            <a:chOff x="2976" y="2042"/>
            <a:chExt cx="2390" cy="410"/>
          </a:xfrm>
        </p:grpSpPr>
        <p:sp>
          <p:nvSpPr>
            <p:cNvPr id="16407" name="Rectangle 92"/>
            <p:cNvSpPr>
              <a:spLocks noChangeArrowheads="1"/>
            </p:cNvSpPr>
            <p:nvPr/>
          </p:nvSpPr>
          <p:spPr bwMode="auto">
            <a:xfrm>
              <a:off x="3552" y="2112"/>
              <a:ext cx="1814" cy="340"/>
            </a:xfrm>
            <a:prstGeom prst="rect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lIns="90000" tIns="46800" rIns="90000" bIns="46800" anchor="ctr"/>
            <a:lstStyle/>
            <a:p>
              <a:pPr algn="ctr" eaLnBrk="1" hangingPunct="1"/>
              <a:r>
                <a:rPr lang="en-GB" altLang="de-DE" sz="1400" b="1">
                  <a:solidFill>
                    <a:srgbClr val="336699"/>
                  </a:solidFill>
                  <a:latin typeface="Arial" panose="020B0604020202020204" pitchFamily="34" charset="0"/>
                </a:rPr>
                <a:t>Mobility</a:t>
              </a:r>
            </a:p>
          </p:txBody>
        </p:sp>
        <p:cxnSp>
          <p:nvCxnSpPr>
            <p:cNvPr id="16408" name="AutoShape 96"/>
            <p:cNvCxnSpPr>
              <a:cxnSpLocks noChangeShapeType="1"/>
              <a:endCxn id="16407" idx="1"/>
            </p:cNvCxnSpPr>
            <p:nvPr/>
          </p:nvCxnSpPr>
          <p:spPr bwMode="auto">
            <a:xfrm>
              <a:off x="2976" y="2042"/>
              <a:ext cx="576" cy="240"/>
            </a:xfrm>
            <a:prstGeom prst="straightConnector1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</p:cxnSp>
      </p:grpSp>
      <p:grpSp>
        <p:nvGrpSpPr>
          <p:cNvPr id="42098" name="Group 114"/>
          <p:cNvGrpSpPr>
            <a:grpSpLocks/>
          </p:cNvGrpSpPr>
          <p:nvPr/>
        </p:nvGrpSpPr>
        <p:grpSpPr bwMode="auto">
          <a:xfrm>
            <a:off x="4751296" y="3241675"/>
            <a:ext cx="3257550" cy="1412875"/>
            <a:chOff x="2976" y="2042"/>
            <a:chExt cx="2390" cy="890"/>
          </a:xfrm>
        </p:grpSpPr>
        <p:sp>
          <p:nvSpPr>
            <p:cNvPr id="16405" name="Rectangle 93"/>
            <p:cNvSpPr>
              <a:spLocks noChangeArrowheads="1"/>
            </p:cNvSpPr>
            <p:nvPr/>
          </p:nvSpPr>
          <p:spPr bwMode="auto">
            <a:xfrm>
              <a:off x="3552" y="2592"/>
              <a:ext cx="1814" cy="340"/>
            </a:xfrm>
            <a:prstGeom prst="rect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wrap="none" lIns="90000" tIns="46800" rIns="90000" bIns="46800" anchor="ctr"/>
            <a:lstStyle/>
            <a:p>
              <a:pPr algn="ctr" eaLnBrk="1" hangingPunct="1"/>
              <a:r>
                <a:rPr lang="en-GB" altLang="de-DE" sz="1400" b="1">
                  <a:solidFill>
                    <a:srgbClr val="336699"/>
                  </a:solidFill>
                  <a:latin typeface="Arial" panose="020B0604020202020204" pitchFamily="34" charset="0"/>
                </a:rPr>
                <a:t>Ease of Use</a:t>
              </a:r>
            </a:p>
          </p:txBody>
        </p:sp>
        <p:cxnSp>
          <p:nvCxnSpPr>
            <p:cNvPr id="16406" name="AutoShape 97"/>
            <p:cNvCxnSpPr>
              <a:cxnSpLocks noChangeShapeType="1"/>
              <a:endCxn id="16405" idx="1"/>
            </p:cNvCxnSpPr>
            <p:nvPr/>
          </p:nvCxnSpPr>
          <p:spPr bwMode="auto">
            <a:xfrm>
              <a:off x="2976" y="2042"/>
              <a:ext cx="576" cy="720"/>
            </a:xfrm>
            <a:prstGeom prst="straightConnector1">
              <a:avLst/>
            </a:prstGeom>
            <a:gradFill rotWithShape="0">
              <a:gsLst>
                <a:gs pos="0">
                  <a:srgbClr val="A3C2E1"/>
                </a:gs>
                <a:gs pos="50000">
                  <a:srgbClr val="FFFFFF"/>
                </a:gs>
                <a:gs pos="100000">
                  <a:srgbClr val="A3C2E1"/>
                </a:gs>
              </a:gsLst>
              <a:lin ang="2700000" scaled="1"/>
            </a:gradFill>
            <a:ln>
              <a:noFill/>
            </a:ln>
            <a:effectLst/>
            <a:extLst/>
          </p:spPr>
        </p:cxnSp>
      </p:grpSp>
      <p:sp>
        <p:nvSpPr>
          <p:cNvPr id="42082" name="Rectangle 98"/>
          <p:cNvSpPr>
            <a:spLocks noChangeArrowheads="1"/>
          </p:cNvSpPr>
          <p:nvPr/>
        </p:nvSpPr>
        <p:spPr bwMode="auto">
          <a:xfrm>
            <a:off x="845388" y="2239832"/>
            <a:ext cx="3079154" cy="1867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66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All Services in one interface</a:t>
            </a: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One </a:t>
            </a: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end user </a:t>
            </a: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device </a:t>
            </a: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only</a:t>
            </a: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More efficient Communication </a:t>
            </a: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Channels</a:t>
            </a: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Reduced administration </a:t>
            </a: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overhead</a:t>
            </a: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Mobile </a:t>
            </a: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Access</a:t>
            </a: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Work in standard environments</a:t>
            </a: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Improved cost allocations</a:t>
            </a:r>
            <a:endParaRPr lang="en-GB" altLang="de-DE" sz="1200" dirty="0" smtClean="0">
              <a:solidFill>
                <a:srgbClr val="336699"/>
              </a:solidFill>
              <a:latin typeface="Arial" panose="020B0604020202020204" pitchFamily="34" charset="0"/>
            </a:endParaRPr>
          </a:p>
          <a:p>
            <a:pPr marL="179388" indent="-179388" eaLnBrk="1" hangingPunct="1">
              <a:lnSpc>
                <a:spcPct val="120000"/>
              </a:lnSpc>
              <a:buFontTx/>
              <a:buChar char="•"/>
            </a:pPr>
            <a:r>
              <a:rPr lang="en-GB" altLang="de-DE" sz="1200" dirty="0">
                <a:solidFill>
                  <a:srgbClr val="336699"/>
                </a:solidFill>
                <a:latin typeface="Arial" panose="020B0604020202020204" pitchFamily="34" charset="0"/>
              </a:rPr>
              <a:t>Reduced overall </a:t>
            </a:r>
            <a:r>
              <a:rPr lang="en-GB" altLang="de-DE" sz="1200" dirty="0" smtClean="0">
                <a:solidFill>
                  <a:srgbClr val="336699"/>
                </a:solidFill>
                <a:latin typeface="Arial" panose="020B0604020202020204" pitchFamily="34" charset="0"/>
              </a:rPr>
              <a:t>costs</a:t>
            </a:r>
            <a:endParaRPr lang="en-GB" altLang="de-DE" sz="1200" dirty="0">
              <a:solidFill>
                <a:srgbClr val="336699"/>
              </a:solidFill>
              <a:latin typeface="Arial" panose="020B0604020202020204" pitchFamily="34" charset="0"/>
            </a:endParaRPr>
          </a:p>
        </p:txBody>
      </p:sp>
      <p:sp>
        <p:nvSpPr>
          <p:cNvPr id="16401" name="Rectangle 107"/>
          <p:cNvSpPr>
            <a:spLocks noChangeArrowheads="1"/>
          </p:cNvSpPr>
          <p:nvPr/>
        </p:nvSpPr>
        <p:spPr bwMode="auto">
          <a:xfrm>
            <a:off x="6174874" y="5562600"/>
            <a:ext cx="1819776" cy="457200"/>
          </a:xfrm>
          <a:prstGeom prst="rect">
            <a:avLst/>
          </a:prstGeom>
          <a:gradFill rotWithShape="0">
            <a:gsLst>
              <a:gs pos="0">
                <a:srgbClr val="A3C2E1"/>
              </a:gs>
              <a:gs pos="50000">
                <a:srgbClr val="FFFFFF"/>
              </a:gs>
              <a:gs pos="100000">
                <a:srgbClr val="A3C2E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en-GB" altLang="de-DE" sz="1600" b="1" dirty="0">
                <a:solidFill>
                  <a:srgbClr val="336699"/>
                </a:solidFill>
                <a:latin typeface="Arial" panose="020B0604020202020204" pitchFamily="34" charset="0"/>
              </a:rPr>
              <a:t>Fast R.O.I.</a:t>
            </a:r>
          </a:p>
        </p:txBody>
      </p:sp>
      <p:sp>
        <p:nvSpPr>
          <p:cNvPr id="16402" name="Rectangle 108"/>
          <p:cNvSpPr>
            <a:spLocks noChangeArrowheads="1"/>
          </p:cNvSpPr>
          <p:nvPr/>
        </p:nvSpPr>
        <p:spPr bwMode="auto">
          <a:xfrm>
            <a:off x="2232025" y="5562600"/>
            <a:ext cx="3791201" cy="457200"/>
          </a:xfrm>
          <a:prstGeom prst="rect">
            <a:avLst/>
          </a:prstGeom>
          <a:gradFill rotWithShape="0">
            <a:gsLst>
              <a:gs pos="0">
                <a:srgbClr val="A3C2E1"/>
              </a:gs>
              <a:gs pos="50000">
                <a:srgbClr val="FFFFFF"/>
              </a:gs>
              <a:gs pos="100000">
                <a:srgbClr val="A3C2E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en-GB" altLang="de-DE" sz="1600" b="1" dirty="0">
                <a:solidFill>
                  <a:srgbClr val="336699"/>
                </a:solidFill>
                <a:latin typeface="Arial" panose="020B0604020202020204" pitchFamily="34" charset="0"/>
              </a:rPr>
              <a:t>Reduced Total Cost Of Ownership</a:t>
            </a:r>
          </a:p>
        </p:txBody>
      </p:sp>
      <p:sp>
        <p:nvSpPr>
          <p:cNvPr id="29" name="AutoShape 1518"/>
          <p:cNvSpPr>
            <a:spLocks noChangeArrowheads="1"/>
          </p:cNvSpPr>
          <p:nvPr/>
        </p:nvSpPr>
        <p:spPr bwMode="auto">
          <a:xfrm rot="2520872">
            <a:off x="3598020" y="3793676"/>
            <a:ext cx="1836000" cy="79375"/>
          </a:xfrm>
          <a:prstGeom prst="rightArrow">
            <a:avLst>
              <a:gd name="adj1" fmla="val 48000"/>
              <a:gd name="adj2" fmla="val 143667"/>
            </a:avLst>
          </a:prstGeom>
          <a:gradFill rotWithShape="1">
            <a:gsLst>
              <a:gs pos="0">
                <a:srgbClr val="A3C2E1"/>
              </a:gs>
              <a:gs pos="100000">
                <a:srgbClr val="0066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30" name="AutoShape 1518"/>
          <p:cNvSpPr>
            <a:spLocks noChangeArrowheads="1"/>
          </p:cNvSpPr>
          <p:nvPr/>
        </p:nvSpPr>
        <p:spPr bwMode="auto">
          <a:xfrm rot="18898280">
            <a:off x="3566281" y="2551677"/>
            <a:ext cx="1836000" cy="79375"/>
          </a:xfrm>
          <a:prstGeom prst="rightArrow">
            <a:avLst>
              <a:gd name="adj1" fmla="val 48000"/>
              <a:gd name="adj2" fmla="val 143667"/>
            </a:avLst>
          </a:prstGeom>
          <a:gradFill rotWithShape="1">
            <a:gsLst>
              <a:gs pos="0">
                <a:srgbClr val="A3C2E1"/>
              </a:gs>
              <a:gs pos="100000">
                <a:srgbClr val="0066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31" name="AutoShape 1518"/>
          <p:cNvSpPr>
            <a:spLocks noChangeArrowheads="1"/>
          </p:cNvSpPr>
          <p:nvPr/>
        </p:nvSpPr>
        <p:spPr bwMode="auto">
          <a:xfrm rot="20598443">
            <a:off x="3822090" y="2976149"/>
            <a:ext cx="1404000" cy="79375"/>
          </a:xfrm>
          <a:prstGeom prst="rightArrow">
            <a:avLst>
              <a:gd name="adj1" fmla="val 48000"/>
              <a:gd name="adj2" fmla="val 143667"/>
            </a:avLst>
          </a:prstGeom>
          <a:gradFill rotWithShape="1">
            <a:gsLst>
              <a:gs pos="0">
                <a:srgbClr val="A3C2E1"/>
              </a:gs>
              <a:gs pos="100000">
                <a:srgbClr val="0066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32" name="AutoShape 1518"/>
          <p:cNvSpPr>
            <a:spLocks noChangeArrowheads="1"/>
          </p:cNvSpPr>
          <p:nvPr/>
        </p:nvSpPr>
        <p:spPr bwMode="auto">
          <a:xfrm rot="1075590">
            <a:off x="3822091" y="3403589"/>
            <a:ext cx="1404000" cy="79375"/>
          </a:xfrm>
          <a:prstGeom prst="rightArrow">
            <a:avLst>
              <a:gd name="adj1" fmla="val 48000"/>
              <a:gd name="adj2" fmla="val 143667"/>
            </a:avLst>
          </a:prstGeom>
          <a:gradFill rotWithShape="1">
            <a:gsLst>
              <a:gs pos="0">
                <a:srgbClr val="A3C2E1"/>
              </a:gs>
              <a:gs pos="100000">
                <a:srgbClr val="00669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33" name="Line 77"/>
          <p:cNvSpPr>
            <a:spLocks noChangeShapeType="1"/>
          </p:cNvSpPr>
          <p:nvPr/>
        </p:nvSpPr>
        <p:spPr bwMode="auto">
          <a:xfrm>
            <a:off x="6510337" y="4710205"/>
            <a:ext cx="0" cy="838200"/>
          </a:xfrm>
          <a:prstGeom prst="line">
            <a:avLst/>
          </a:prstGeom>
          <a:noFill/>
          <a:ln w="57150">
            <a:gradFill>
              <a:gsLst>
                <a:gs pos="97000">
                  <a:srgbClr val="006699"/>
                </a:gs>
                <a:gs pos="0">
                  <a:srgbClr val="A3C2E1"/>
                </a:gs>
              </a:gsLst>
              <a:lin ang="5400000" scaled="1"/>
            </a:gra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34" name="Line 85"/>
          <p:cNvSpPr>
            <a:spLocks noChangeShapeType="1"/>
          </p:cNvSpPr>
          <p:nvPr/>
        </p:nvSpPr>
        <p:spPr bwMode="auto">
          <a:xfrm>
            <a:off x="5688012" y="4710205"/>
            <a:ext cx="0" cy="838200"/>
          </a:xfrm>
          <a:prstGeom prst="line">
            <a:avLst/>
          </a:prstGeom>
          <a:noFill/>
          <a:ln w="57150">
            <a:gradFill>
              <a:gsLst>
                <a:gs pos="97000">
                  <a:srgbClr val="006699"/>
                </a:gs>
                <a:gs pos="0">
                  <a:srgbClr val="A3C2E1"/>
                </a:gs>
              </a:gsLst>
              <a:lin ang="5400000" scaled="1"/>
            </a:gra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0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08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/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Fax as a Service – Fax </a:t>
            </a:r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out of the </a:t>
            </a:r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Cloud</a:t>
            </a:r>
            <a:endParaRPr lang="de-DE" altLang="de-DE" dirty="0" smtClean="0">
              <a:solidFill>
                <a:schemeClr val="hlink"/>
              </a:solidFill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822" y="1404257"/>
            <a:ext cx="6402756" cy="406513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073"/>
          <p:cNvSpPr txBox="1">
            <a:spLocks noChangeArrowheads="1"/>
          </p:cNvSpPr>
          <p:nvPr/>
        </p:nvSpPr>
        <p:spPr bwMode="auto">
          <a:xfrm>
            <a:off x="842682" y="1228257"/>
            <a:ext cx="49968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Worldwide </a:t>
            </a:r>
            <a:r>
              <a:rPr lang="en-GB" altLang="de-DE" sz="1400" dirty="0" err="1">
                <a:solidFill>
                  <a:srgbClr val="336699"/>
                </a:solidFill>
                <a:latin typeface="Arial" panose="020B0604020202020204" pitchFamily="34" charset="0"/>
              </a:rPr>
              <a:t>VIPcom</a:t>
            </a:r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 solutions run on more than 6000 </a:t>
            </a:r>
            <a:r>
              <a:rPr lang="en-GB" altLang="de-DE" sz="1400" dirty="0" smtClean="0">
                <a:solidFill>
                  <a:srgbClr val="336699"/>
                </a:solidFill>
                <a:latin typeface="Arial" panose="020B0604020202020204" pitchFamily="34" charset="0"/>
              </a:rPr>
              <a:t>servers</a:t>
            </a:r>
            <a:r>
              <a:rPr lang="de-DE" altLang="de-DE" sz="1400" dirty="0" smtClean="0">
                <a:solidFill>
                  <a:srgbClr val="336699"/>
                </a:solidFill>
                <a:latin typeface="Arial" panose="020B0604020202020204" pitchFamily="34" charset="0"/>
              </a:rPr>
              <a:t> </a:t>
            </a:r>
            <a:endParaRPr lang="de-DE" altLang="de-DE" sz="1400" dirty="0">
              <a:solidFill>
                <a:srgbClr val="336699"/>
              </a:solidFill>
              <a:latin typeface="Arial" panose="020B0604020202020204" pitchFamily="34" charset="0"/>
            </a:endParaRPr>
          </a:p>
        </p:txBody>
      </p:sp>
      <p:sp>
        <p:nvSpPr>
          <p:cNvPr id="55326" name="Rectangle 2078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de-DE" dirty="0" smtClean="0">
                <a:solidFill>
                  <a:schemeClr val="hlink"/>
                </a:solidFill>
                <a:cs typeface="Arial" panose="020B0604020202020204" pitchFamily="34" charset="0"/>
              </a:rPr>
              <a:t>References</a:t>
            </a:r>
            <a:endParaRPr lang="de-DE" altLang="de-DE" dirty="0">
              <a:solidFill>
                <a:schemeClr val="hlink"/>
              </a:solidFill>
              <a:cs typeface="Arial" panose="020B0604020202020204" pitchFamily="34" charset="0"/>
            </a:endParaRPr>
          </a:p>
        </p:txBody>
      </p:sp>
      <p:sp>
        <p:nvSpPr>
          <p:cNvPr id="47" name="Text Box 26"/>
          <p:cNvSpPr txBox="1">
            <a:spLocks noChangeArrowheads="1"/>
          </p:cNvSpPr>
          <p:nvPr/>
        </p:nvSpPr>
        <p:spPr bwMode="auto">
          <a:xfrm>
            <a:off x="842216" y="5929790"/>
            <a:ext cx="7610475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AXA, BGV, Klöckner, Uniklinik Mainz, WGV, ...</a:t>
            </a:r>
          </a:p>
        </p:txBody>
      </p:sp>
      <p:pic>
        <p:nvPicPr>
          <p:cNvPr id="18437" name="Picture 37" descr="BMW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913" y="1898650"/>
            <a:ext cx="4953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CAE3F7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59" t="18707" r="24142" b="76563"/>
          <a:stretch>
            <a:fillRect/>
          </a:stretch>
        </p:blipFill>
        <p:spPr bwMode="auto">
          <a:xfrm>
            <a:off x="857250" y="2849563"/>
            <a:ext cx="2297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27" descr="http://upload.wikimedia.org/wikipedia/de/c/c4/ARAG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1717675"/>
            <a:ext cx="6381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787525"/>
            <a:ext cx="13335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0" y="1785938"/>
            <a:ext cx="1027113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Grafik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824163"/>
            <a:ext cx="1865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Grafik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5" y="2770188"/>
            <a:ext cx="142875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Grafik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840163"/>
            <a:ext cx="1363662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Grafik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3711575"/>
            <a:ext cx="1860550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Grafik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763" y="3756025"/>
            <a:ext cx="6096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7" name="Grafik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2736850"/>
            <a:ext cx="5270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8" name="Grafik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3665538"/>
            <a:ext cx="1316037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9" name="Grafik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3889375"/>
            <a:ext cx="1608138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Grafik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5068888"/>
            <a:ext cx="1084262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Grafik 1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917"/>
          <a:stretch>
            <a:fillRect/>
          </a:stretch>
        </p:blipFill>
        <p:spPr bwMode="auto">
          <a:xfrm>
            <a:off x="2387600" y="5041900"/>
            <a:ext cx="14446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Grafik 1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788" y="5191125"/>
            <a:ext cx="1204912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Grafik 1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1741488"/>
            <a:ext cx="23749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Grafik 1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49"/>
          <a:stretch>
            <a:fillRect/>
          </a:stretch>
        </p:blipFill>
        <p:spPr bwMode="auto">
          <a:xfrm>
            <a:off x="5805488" y="4953000"/>
            <a:ext cx="219233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37683"/>
            <a:ext cx="7772400" cy="533400"/>
          </a:xfrm>
        </p:spPr>
        <p:txBody>
          <a:bodyPr/>
          <a:lstStyle/>
          <a:p>
            <a:pPr eaLnBrk="1" hangingPunct="1"/>
            <a:r>
              <a:rPr lang="de-DE" altLang="de-DE" dirty="0" smtClean="0"/>
              <a:t>Company </a:t>
            </a:r>
            <a:r>
              <a:rPr lang="de-DE" altLang="de-DE" dirty="0" err="1" smtClean="0"/>
              <a:t>History</a:t>
            </a:r>
            <a:endParaRPr lang="de-DE" altLang="de-DE" dirty="0" smtClean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34466" y="1239840"/>
            <a:ext cx="7767637" cy="4759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 marL="174625" indent="-174625"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921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chemeClr val="hlink"/>
                </a:solidFill>
                <a:latin typeface="Arial" panose="020B0604020202020204" pitchFamily="34" charset="0"/>
              </a:rPr>
              <a:t>1982	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Foundation as Com-M-</a:t>
            </a:r>
            <a:r>
              <a:rPr lang="en-GB" altLang="de-DE" sz="1400" dirty="0" err="1">
                <a:solidFill>
                  <a:srgbClr val="006699"/>
                </a:solidFill>
                <a:latin typeface="+mn-lt"/>
              </a:rPr>
              <a:t>Tex</a:t>
            </a:r>
            <a:r>
              <a:rPr lang="en-GB" altLang="de-DE" sz="1400" dirty="0">
                <a:latin typeface="+mn-lt"/>
              </a:rPr>
              <a:t> </a:t>
            </a:r>
            <a:endParaRPr lang="de-DE" altLang="de-DE" sz="1400" dirty="0">
              <a:solidFill>
                <a:schemeClr val="hlink"/>
              </a:solidFill>
              <a:latin typeface="+mn-lt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1984	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Telex box for </a:t>
            </a:r>
            <a:r>
              <a:rPr lang="en-GB" altLang="de-DE" sz="1400" dirty="0" smtClean="0">
                <a:solidFill>
                  <a:srgbClr val="006699"/>
                </a:solidFill>
                <a:latin typeface="+mn-lt"/>
              </a:rPr>
              <a:t>DOS 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and </a:t>
            </a:r>
            <a:r>
              <a:rPr lang="en-GB" altLang="de-DE" sz="1400" dirty="0" smtClean="0">
                <a:solidFill>
                  <a:srgbClr val="006699"/>
                </a:solidFill>
                <a:latin typeface="+mn-lt"/>
              </a:rPr>
              <a:t>Unix computers</a:t>
            </a:r>
            <a:endParaRPr lang="de-DE" altLang="de-DE" sz="1400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1992	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Software release of the fax server </a:t>
            </a:r>
            <a:r>
              <a:rPr lang="en-GB" altLang="de-DE" sz="1400" dirty="0" err="1" smtClean="0">
                <a:solidFill>
                  <a:srgbClr val="006699"/>
                </a:solidFill>
                <a:latin typeface="+mn-lt"/>
              </a:rPr>
              <a:t>comFAX</a:t>
            </a:r>
            <a:endParaRPr lang="de-DE" altLang="de-DE" sz="1400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1995 	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Fax server </a:t>
            </a:r>
            <a:r>
              <a:rPr lang="en-GB" altLang="de-DE" sz="1400" dirty="0" err="1">
                <a:solidFill>
                  <a:srgbClr val="006699"/>
                </a:solidFill>
                <a:latin typeface="+mn-lt"/>
              </a:rPr>
              <a:t>Merkur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 for SCH Technologies, USA</a:t>
            </a:r>
            <a:endParaRPr lang="de-DE" altLang="de-DE" sz="1400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1999	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Change of name into </a:t>
            </a:r>
            <a:r>
              <a:rPr lang="en-GB" altLang="de-DE" sz="1400" dirty="0" err="1">
                <a:solidFill>
                  <a:srgbClr val="006699"/>
                </a:solidFill>
                <a:latin typeface="+mn-lt"/>
              </a:rPr>
              <a:t>VIPcom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 GmbH</a:t>
            </a:r>
            <a:endParaRPr lang="de-DE" altLang="de-DE" sz="1400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2000 	</a:t>
            </a:r>
            <a:r>
              <a:rPr lang="de-DE" altLang="de-DE" sz="1400" dirty="0" smtClean="0">
                <a:solidFill>
                  <a:srgbClr val="006699"/>
                </a:solidFill>
                <a:latin typeface="+mn-lt"/>
              </a:rPr>
              <a:t>Unified Messaging Server </a:t>
            </a: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PAPAGENO</a:t>
            </a:r>
            <a:br>
              <a:rPr lang="de-DE" altLang="de-DE" sz="1400" dirty="0">
                <a:solidFill>
                  <a:srgbClr val="006699"/>
                </a:solidFill>
                <a:latin typeface="+mn-lt"/>
              </a:rPr>
            </a:b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	(Fax, </a:t>
            </a:r>
            <a:r>
              <a:rPr lang="de-DE" altLang="de-DE" sz="1400" dirty="0" smtClean="0">
                <a:solidFill>
                  <a:srgbClr val="006699"/>
                </a:solidFill>
                <a:latin typeface="+mn-lt"/>
              </a:rPr>
              <a:t>Voice Mail</a:t>
            </a:r>
            <a:r>
              <a:rPr lang="de-DE" altLang="de-DE" sz="1400" dirty="0">
                <a:solidFill>
                  <a:srgbClr val="006699"/>
                </a:solidFill>
                <a:latin typeface="+mn-lt"/>
              </a:rPr>
              <a:t>, ...)</a:t>
            </a: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2001	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Unified 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Messaging </a:t>
            </a: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Server PAPAGENO </a:t>
            </a:r>
            <a:br>
              <a:rPr lang="en-GB" altLang="de-DE" sz="1400" dirty="0">
                <a:solidFill>
                  <a:srgbClr val="006699"/>
                </a:solidFill>
                <a:latin typeface="+mn-lt"/>
              </a:rPr>
            </a:b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	(SMS, Mobile Access) </a:t>
            </a:r>
            <a:endParaRPr lang="de-DE" altLang="de-DE" sz="1400" dirty="0">
              <a:solidFill>
                <a:srgbClr val="006699"/>
              </a:solidFill>
              <a:latin typeface="+mn-lt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2003	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Development of Public </a:t>
            </a:r>
            <a:r>
              <a:rPr lang="en-GB" altLang="de-DE" sz="1400" dirty="0" err="1">
                <a:solidFill>
                  <a:srgbClr val="006699"/>
                </a:solidFill>
                <a:latin typeface="Arial" panose="020B0604020202020204" pitchFamily="34" charset="0"/>
              </a:rPr>
              <a:t>Public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GB" altLang="de-DE" sz="14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ShareFolder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,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Public Fax and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Public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Sync Tool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/>
            </a:r>
            <a:b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	for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SDMD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2005	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conversations, a server based Exchange alternative for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Outlook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Clients </a:t>
            </a:r>
            <a:b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	supporting Linux, Unix and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Windows</a:t>
            </a:r>
            <a:endParaRPr lang="en-GB" altLang="de-DE" sz="1400" dirty="0">
              <a:solidFill>
                <a:srgbClr val="006699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2009	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Source code of conversations has been licensed by AGPL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2011	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In cooperation with 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Open-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Xchange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Release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of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OXtender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2 </a:t>
            </a:r>
            <a:r>
              <a:rPr lang="de-DE" altLang="de-DE" sz="1400" dirty="0" err="1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for</a:t>
            </a: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Microsoft Outlook</a:t>
            </a:r>
          </a:p>
          <a:p>
            <a:pPr eaLnBrk="1" hangingPunct="1">
              <a:lnSpc>
                <a:spcPts val="1700"/>
              </a:lnSpc>
              <a:buFontTx/>
              <a:buChar char="•"/>
            </a:pPr>
            <a:r>
              <a:rPr lang="de-DE" altLang="de-DE" sz="1400" dirty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2012 	PAPAGENO </a:t>
            </a:r>
            <a:r>
              <a:rPr lang="de-DE" altLang="de-DE" sz="1400" dirty="0" smtClean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Fax </a:t>
            </a:r>
            <a:r>
              <a:rPr lang="de-DE" altLang="de-DE" sz="1400" dirty="0" err="1" smtClean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as</a:t>
            </a:r>
            <a:r>
              <a:rPr lang="de-DE" altLang="de-DE" sz="1400" dirty="0" smtClean="0">
                <a:solidFill>
                  <a:srgbClr val="0066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a Service</a:t>
            </a: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ts val="1700"/>
              </a:lnSpc>
              <a:spcAft>
                <a:spcPct val="25000"/>
              </a:spcAft>
              <a:buFontTx/>
              <a:buChar char="•"/>
            </a:pP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ts val="1700"/>
              </a:lnSpc>
              <a:spcBef>
                <a:spcPct val="50000"/>
              </a:spcBef>
            </a:pPr>
            <a:endParaRPr lang="de-DE" altLang="de-DE" sz="1400" dirty="0">
              <a:solidFill>
                <a:srgbClr val="006699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460" name="Rectangl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26400" y="5681663"/>
            <a:ext cx="56673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9461" name="Rectangl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20050" y="5688013"/>
            <a:ext cx="56673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35038" y="439270"/>
            <a:ext cx="7599362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/>
              <a:t>PAPAGENO Unified </a:t>
            </a:r>
            <a:r>
              <a:rPr lang="de-DE" altLang="de-DE" dirty="0" smtClean="0"/>
              <a:t>Messaging</a:t>
            </a:r>
            <a:endParaRPr lang="de-DE" altLang="de-DE" dirty="0"/>
          </a:p>
        </p:txBody>
      </p:sp>
      <p:grpSp>
        <p:nvGrpSpPr>
          <p:cNvPr id="5123" name="Group 1027"/>
          <p:cNvGrpSpPr>
            <a:grpSpLocks/>
          </p:cNvGrpSpPr>
          <p:nvPr/>
        </p:nvGrpSpPr>
        <p:grpSpPr bwMode="auto">
          <a:xfrm>
            <a:off x="960438" y="1063625"/>
            <a:ext cx="4568825" cy="5018088"/>
            <a:chOff x="612" y="612"/>
            <a:chExt cx="3072" cy="3388"/>
          </a:xfrm>
        </p:grpSpPr>
        <p:pic>
          <p:nvPicPr>
            <p:cNvPr id="5131" name="Picture 1028" descr="papa_hinter"/>
            <p:cNvPicPr>
              <a:picLocks noChangeAspect="1" noChangeArrowheads="1"/>
            </p:cNvPicPr>
            <p:nvPr/>
          </p:nvPicPr>
          <p:blipFill>
            <a:blip r:embed="rId2">
              <a:lum brigh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612"/>
              <a:ext cx="3072" cy="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2" name="Picture 1029" descr="papageno_Käfig_offe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" y="1017"/>
              <a:ext cx="1441" cy="2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6742" name="Rectangle 1030"/>
          <p:cNvSpPr>
            <a:spLocks noChangeArrowheads="1"/>
          </p:cNvSpPr>
          <p:nvPr/>
        </p:nvSpPr>
        <p:spPr bwMode="auto">
          <a:xfrm>
            <a:off x="4708525" y="4206039"/>
            <a:ext cx="3825875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5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</a:t>
            </a:r>
            <a:r>
              <a:rPr lang="de-DE" altLang="de-DE" sz="15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6743" name="Rectangle 1031"/>
          <p:cNvSpPr>
            <a:spLocks noChangeArrowheads="1"/>
          </p:cNvSpPr>
          <p:nvPr/>
        </p:nvSpPr>
        <p:spPr bwMode="auto">
          <a:xfrm>
            <a:off x="4690595" y="1987044"/>
            <a:ext cx="3855657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PAPAGENO </a:t>
            </a:r>
            <a:r>
              <a:rPr lang="de-DE" altLang="de-DE" sz="16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integrates</a:t>
            </a:r>
            <a:endParaRPr lang="de-DE" altLang="de-DE" sz="1600" dirty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744" name="Rectangle 1032"/>
          <p:cNvSpPr>
            <a:spLocks noChangeArrowheads="1"/>
          </p:cNvSpPr>
          <p:nvPr/>
        </p:nvSpPr>
        <p:spPr bwMode="auto">
          <a:xfrm>
            <a:off x="4682112" y="2327779"/>
            <a:ext cx="3864140" cy="1670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Fax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SMS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 </a:t>
            </a:r>
            <a:r>
              <a:rPr lang="de-DE" altLang="de-DE" sz="1400" b="1" dirty="0" err="1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SMS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Voice mail (</a:t>
            </a:r>
            <a:r>
              <a:rPr lang="de-DE" altLang="de-DE" sz="1400" b="1" dirty="0" err="1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answerphone</a:t>
            </a: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 </a:t>
            </a:r>
            <a:r>
              <a:rPr lang="de-DE" altLang="de-DE" sz="1400" b="1" dirty="0" err="1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synthesis</a:t>
            </a: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altLang="de-DE" sz="1400" b="1" dirty="0" err="1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b="1" dirty="0" err="1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b="1" dirty="0" err="1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</a:t>
            </a:r>
            <a:r>
              <a:rPr lang="de-DE" altLang="de-DE" sz="1400" b="1" dirty="0" smtClean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altLang="de-DE" sz="14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2" grpId="0" autoUpdateAnimBg="0"/>
      <p:bldP spid="116743" grpId="0" autoUpdateAnimBg="0"/>
      <p:bldP spid="11674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ChangeArrowheads="1"/>
          </p:cNvSpPr>
          <p:nvPr/>
        </p:nvSpPr>
        <p:spPr bwMode="auto">
          <a:xfrm>
            <a:off x="5367338" y="2152650"/>
            <a:ext cx="0" cy="0"/>
          </a:xfrm>
          <a:prstGeom prst="rect">
            <a:avLst/>
          </a:pr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6147" name="Rectangle 8"/>
          <p:cNvSpPr>
            <a:spLocks noChangeAspect="1" noChangeArrowheads="1"/>
          </p:cNvSpPr>
          <p:nvPr/>
        </p:nvSpPr>
        <p:spPr bwMode="auto">
          <a:xfrm>
            <a:off x="1136650" y="1939925"/>
            <a:ext cx="23813" cy="0"/>
          </a:xfrm>
          <a:prstGeom prst="rect">
            <a:avLst/>
          </a:pr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365375" y="1462088"/>
            <a:ext cx="536575" cy="3175"/>
          </a:xfrm>
          <a:prstGeom prst="rect">
            <a:avLst/>
          </a:pr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53666" name="Rectangle 418"/>
          <p:cNvSpPr>
            <a:spLocks noChangeArrowheads="1"/>
          </p:cNvSpPr>
          <p:nvPr/>
        </p:nvSpPr>
        <p:spPr bwMode="auto">
          <a:xfrm>
            <a:off x="829234" y="5945682"/>
            <a:ext cx="7667445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Emails, faxes, text messages and voice mails are displayed in </a:t>
            </a:r>
            <a:r>
              <a:rPr lang="en-GB" altLang="de-DE" sz="1400" dirty="0" smtClean="0">
                <a:solidFill>
                  <a:srgbClr val="336699"/>
                </a:solidFill>
                <a:latin typeface="Arial" panose="020B0604020202020204" pitchFamily="34" charset="0"/>
              </a:rPr>
              <a:t>your </a:t>
            </a:r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inbox. You can read or listen to, work on, </a:t>
            </a:r>
            <a:r>
              <a:rPr lang="en-GB" altLang="de-DE" sz="1400" dirty="0" smtClean="0">
                <a:solidFill>
                  <a:srgbClr val="336699"/>
                </a:solidFill>
                <a:latin typeface="Arial" panose="020B0604020202020204" pitchFamily="34" charset="0"/>
              </a:rPr>
              <a:t>forward to, </a:t>
            </a:r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archive and </a:t>
            </a:r>
            <a:r>
              <a:rPr lang="en-GB" altLang="de-DE" sz="1400" dirty="0" smtClean="0">
                <a:solidFill>
                  <a:srgbClr val="336699"/>
                </a:solidFill>
                <a:latin typeface="Arial" panose="020B0604020202020204" pitchFamily="34" charset="0"/>
              </a:rPr>
              <a:t>delete </a:t>
            </a:r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them.</a:t>
            </a:r>
          </a:p>
        </p:txBody>
      </p:sp>
      <p:sp>
        <p:nvSpPr>
          <p:cNvPr id="53667" name="Rectangle 419"/>
          <p:cNvSpPr>
            <a:spLocks noGrp="1" noChangeArrowheads="1"/>
          </p:cNvSpPr>
          <p:nvPr>
            <p:ph type="title"/>
          </p:nvPr>
        </p:nvSpPr>
        <p:spPr>
          <a:xfrm>
            <a:off x="762000" y="454332"/>
            <a:ext cx="8004175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de-DE" dirty="0" smtClean="0"/>
              <a:t>Unified </a:t>
            </a:r>
            <a:r>
              <a:rPr lang="en-GB" altLang="de-DE" dirty="0" smtClean="0"/>
              <a:t>Messaging </a:t>
            </a:r>
            <a:r>
              <a:rPr lang="en-GB" altLang="de-DE" dirty="0" smtClean="0"/>
              <a:t>at </a:t>
            </a:r>
            <a:r>
              <a:rPr lang="en-GB" altLang="de-DE" dirty="0" smtClean="0"/>
              <a:t>your </a:t>
            </a:r>
            <a:r>
              <a:rPr lang="en-GB" altLang="de-DE" dirty="0" smtClean="0"/>
              <a:t>workplace</a:t>
            </a:r>
            <a:endParaRPr lang="en-GB" altLang="de-DE" dirty="0" smtClean="0"/>
          </a:p>
        </p:txBody>
      </p:sp>
      <p:sp>
        <p:nvSpPr>
          <p:cNvPr id="6151" name="Rectangle 420"/>
          <p:cNvSpPr>
            <a:spLocks noChangeArrowheads="1"/>
          </p:cNvSpPr>
          <p:nvPr/>
        </p:nvSpPr>
        <p:spPr bwMode="auto">
          <a:xfrm>
            <a:off x="846826" y="1225582"/>
            <a:ext cx="7667445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All kind of messages (emails, faxes,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voice mails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, SMS) can be processed in one mail surface using PAPAGENO.</a:t>
            </a:r>
          </a:p>
        </p:txBody>
      </p:sp>
      <p:pic>
        <p:nvPicPr>
          <p:cNvPr id="6152" name="Picture 422" descr="D:\marketing\Grafiken\verschiedene\Outlook_neu_e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" t="693" r="22643"/>
          <a:stretch/>
        </p:blipFill>
        <p:spPr bwMode="auto">
          <a:xfrm>
            <a:off x="1915064" y="1940942"/>
            <a:ext cx="5279366" cy="356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6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075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PAPAGENO </a:t>
            </a:r>
            <a:r>
              <a:rPr lang="en-GB" altLang="de-DE" dirty="0" smtClean="0">
                <a:cs typeface="Arial" panose="020B0604020202020204" pitchFamily="34" charset="0"/>
              </a:rPr>
              <a:t>is easy ...</a:t>
            </a:r>
          </a:p>
        </p:txBody>
      </p:sp>
      <p:sp>
        <p:nvSpPr>
          <p:cNvPr id="117764" name="Rectangle 3076"/>
          <p:cNvSpPr>
            <a:spLocks noChangeArrowheads="1"/>
          </p:cNvSpPr>
          <p:nvPr/>
        </p:nvSpPr>
        <p:spPr bwMode="auto">
          <a:xfrm>
            <a:off x="829239" y="5941455"/>
            <a:ext cx="7535863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Faxes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send directly from your application programs (e. g.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Excel). D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ocuments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converted into fax format via a PAPAGENO printer.</a:t>
            </a:r>
          </a:p>
        </p:txBody>
      </p:sp>
      <p:sp>
        <p:nvSpPr>
          <p:cNvPr id="117765" name="Rectangle 3077"/>
          <p:cNvSpPr>
            <a:spLocks noChangeArrowheads="1"/>
          </p:cNvSpPr>
          <p:nvPr/>
        </p:nvSpPr>
        <p:spPr bwMode="auto">
          <a:xfrm>
            <a:off x="845389" y="1222284"/>
            <a:ext cx="704532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 because you continue working in your familiar environment.</a:t>
            </a:r>
          </a:p>
        </p:txBody>
      </p:sp>
      <p:sp>
        <p:nvSpPr>
          <p:cNvPr id="117784" name="Rectangle 3096"/>
          <p:cNvSpPr>
            <a:spLocks noChangeArrowheads="1"/>
          </p:cNvSpPr>
          <p:nvPr/>
        </p:nvSpPr>
        <p:spPr bwMode="auto">
          <a:xfrm>
            <a:off x="2140161" y="5141913"/>
            <a:ext cx="4891087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Administer all your messages in your mail program.</a:t>
            </a:r>
          </a:p>
        </p:txBody>
      </p:sp>
      <p:sp>
        <p:nvSpPr>
          <p:cNvPr id="7174" name="Rectangle 3124"/>
          <p:cNvSpPr>
            <a:spLocks noChangeArrowheads="1"/>
          </p:cNvSpPr>
          <p:nvPr/>
        </p:nvSpPr>
        <p:spPr bwMode="auto">
          <a:xfrm>
            <a:off x="2197100" y="1843088"/>
            <a:ext cx="4802188" cy="3146425"/>
          </a:xfrm>
          <a:prstGeom prst="rect">
            <a:avLst/>
          </a:prstGeom>
          <a:gradFill rotWithShape="0">
            <a:gsLst>
              <a:gs pos="0">
                <a:srgbClr val="E2E2E2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1905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7175" name="Rectangle 3125"/>
          <p:cNvSpPr>
            <a:spLocks noChangeArrowheads="1"/>
          </p:cNvSpPr>
          <p:nvPr/>
        </p:nvSpPr>
        <p:spPr bwMode="auto">
          <a:xfrm>
            <a:off x="4135438" y="4464050"/>
            <a:ext cx="12287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de-DE" altLang="de-DE" sz="1200" dirty="0" err="1">
                <a:latin typeface="Arial" panose="020B0604020202020204" pitchFamily="34" charset="0"/>
              </a:rPr>
              <a:t>user</a:t>
            </a:r>
            <a:endParaRPr lang="de-DE" altLang="de-DE" sz="1200" dirty="0">
              <a:latin typeface="Arial" panose="020B0604020202020204" pitchFamily="34" charset="0"/>
            </a:endParaRPr>
          </a:p>
        </p:txBody>
      </p:sp>
      <p:pic>
        <p:nvPicPr>
          <p:cNvPr id="7176" name="Picture 3126" descr="client_mouse_fr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3448050"/>
            <a:ext cx="1239837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Rectangle 3127"/>
          <p:cNvSpPr>
            <a:spLocks noChangeArrowheads="1"/>
          </p:cNvSpPr>
          <p:nvPr/>
        </p:nvSpPr>
        <p:spPr bwMode="auto">
          <a:xfrm>
            <a:off x="5092024" y="2008188"/>
            <a:ext cx="1478639" cy="38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GB" altLang="de-DE" sz="10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altLang="de-DE" sz="10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pplication</a:t>
            </a:r>
            <a:r>
              <a:rPr lang="en-GB" altLang="de-DE" sz="9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de-DE" sz="10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</a:p>
          <a:p>
            <a:pPr algn="r" eaLnBrk="1" hangingPunct="1"/>
            <a:endParaRPr lang="de-DE" altLang="de-DE" sz="9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8" name="Rectangle 3128"/>
          <p:cNvSpPr>
            <a:spLocks noChangeArrowheads="1"/>
          </p:cNvSpPr>
          <p:nvPr/>
        </p:nvSpPr>
        <p:spPr bwMode="auto">
          <a:xfrm>
            <a:off x="3228915" y="1970088"/>
            <a:ext cx="922398" cy="38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GB" altLang="de-DE" sz="10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altLang="de-DE" sz="10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ail</a:t>
            </a:r>
            <a:r>
              <a:rPr lang="en-GB" altLang="de-DE" sz="9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de-DE" sz="10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</a:p>
          <a:p>
            <a:pPr algn="r" eaLnBrk="1" hangingPunct="1"/>
            <a:endParaRPr lang="de-DE" altLang="de-DE" sz="9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79" name="Group 3129"/>
          <p:cNvGrpSpPr>
            <a:grpSpLocks/>
          </p:cNvGrpSpPr>
          <p:nvPr/>
        </p:nvGrpSpPr>
        <p:grpSpPr bwMode="auto">
          <a:xfrm>
            <a:off x="4892675" y="2390775"/>
            <a:ext cx="1736725" cy="1185863"/>
            <a:chOff x="4728" y="1392"/>
            <a:chExt cx="794" cy="542"/>
          </a:xfrm>
        </p:grpSpPr>
        <p:pic>
          <p:nvPicPr>
            <p:cNvPr id="7189" name="Picture 313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6" y="1392"/>
              <a:ext cx="626" cy="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0" name="Picture 313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8" y="1458"/>
              <a:ext cx="630" cy="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181" name="Picture 31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38" y="2359025"/>
            <a:ext cx="1954212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3063875" y="2806700"/>
            <a:ext cx="1100193" cy="942975"/>
            <a:chOff x="3063875" y="2861130"/>
            <a:chExt cx="1100193" cy="942975"/>
          </a:xfrm>
        </p:grpSpPr>
        <p:sp>
          <p:nvSpPr>
            <p:cNvPr id="25" name="Text Box 59"/>
            <p:cNvSpPr txBox="1">
              <a:spLocks noChangeArrowheads="1"/>
            </p:cNvSpPr>
            <p:nvPr/>
          </p:nvSpPr>
          <p:spPr bwMode="auto">
            <a:xfrm>
              <a:off x="3221037" y="2861130"/>
              <a:ext cx="943031" cy="9429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800"/>
                </a:spcAft>
              </a:pPr>
              <a:r>
                <a:rPr lang="de-DE" altLang="de-DE" sz="800" b="0" dirty="0">
                  <a:solidFill>
                    <a:srgbClr val="336699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Mail</a:t>
              </a:r>
              <a:endParaRPr lang="de-DE" altLang="de-DE" sz="600" b="0" dirty="0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>
                <a:spcAft>
                  <a:spcPts val="900"/>
                </a:spcAft>
              </a:pPr>
              <a:r>
                <a:rPr lang="de-DE" altLang="de-DE" sz="800" dirty="0">
                  <a:solidFill>
                    <a:srgbClr val="CC000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Fax</a:t>
              </a:r>
              <a:endParaRPr lang="de-DE" altLang="de-DE" sz="600" dirty="0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>
                <a:spcAft>
                  <a:spcPts val="700"/>
                </a:spcAft>
              </a:pPr>
              <a:r>
                <a:rPr lang="de-DE" altLang="de-DE" sz="800" dirty="0" smtClean="0">
                  <a:solidFill>
                    <a:srgbClr val="CC000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SMS</a:t>
              </a:r>
              <a:endParaRPr lang="de-DE" altLang="de-DE" sz="600" dirty="0"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>
                <a:spcAft>
                  <a:spcPts val="900"/>
                </a:spcAft>
              </a:pPr>
              <a:r>
                <a:rPr lang="de-DE" altLang="de-DE" sz="800" dirty="0" smtClean="0">
                  <a:solidFill>
                    <a:srgbClr val="CC0000"/>
                  </a:solidFill>
                  <a:ea typeface="Times New Roman" panose="02020603050405020304" pitchFamily="18" charset="0"/>
                  <a:cs typeface="Arial" panose="020B0604020202020204" pitchFamily="34" charset="0"/>
                </a:rPr>
                <a:t>Voice mail</a:t>
              </a:r>
              <a:endParaRPr lang="de-DE" altLang="de-DE" sz="2400" b="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Group 60"/>
            <p:cNvGrpSpPr>
              <a:grpSpLocks/>
            </p:cNvGrpSpPr>
            <p:nvPr/>
          </p:nvGrpSpPr>
          <p:grpSpPr bwMode="auto">
            <a:xfrm>
              <a:off x="3063875" y="2897642"/>
              <a:ext cx="214313" cy="814388"/>
              <a:chOff x="5727" y="2723"/>
              <a:chExt cx="244" cy="930"/>
            </a:xfrm>
          </p:grpSpPr>
          <p:pic>
            <p:nvPicPr>
              <p:cNvPr id="27" name="Picture 61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2723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62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297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63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321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64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345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7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utoUpdateAnimBg="0"/>
      <p:bldP spid="117765" grpId="0" autoUpdateAnimBg="0"/>
      <p:bldP spid="11778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3074"/>
          <p:cNvSpPr>
            <a:spLocks noGrp="1" noChangeArrowheads="1"/>
          </p:cNvSpPr>
          <p:nvPr>
            <p:ph type="title"/>
          </p:nvPr>
        </p:nvSpPr>
        <p:spPr>
          <a:xfrm>
            <a:off x="762000" y="412600"/>
            <a:ext cx="7772400" cy="58674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/>
              <a:t>PAPAGENO </a:t>
            </a:r>
            <a:r>
              <a:rPr lang="en-GB" altLang="de-DE" dirty="0"/>
              <a:t>is </a:t>
            </a:r>
            <a:r>
              <a:rPr lang="en-GB" altLang="de-DE" dirty="0" smtClean="0"/>
              <a:t>a </a:t>
            </a:r>
            <a:r>
              <a:rPr lang="en-GB" altLang="de-DE" dirty="0"/>
              <a:t>Mobile Office</a:t>
            </a:r>
          </a:p>
        </p:txBody>
      </p:sp>
      <p:sp>
        <p:nvSpPr>
          <p:cNvPr id="118790" name="Rectangle 3078"/>
          <p:cNvSpPr>
            <a:spLocks noChangeArrowheads="1"/>
          </p:cNvSpPr>
          <p:nvPr/>
        </p:nvSpPr>
        <p:spPr bwMode="auto">
          <a:xfrm>
            <a:off x="838200" y="1223870"/>
            <a:ext cx="7382774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</a:rPr>
              <a:t>And if you are away on business you can access your messages from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</a:rPr>
              <a:t>every phone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</a:rPr>
              <a:t>, mobile or computer.</a:t>
            </a:r>
          </a:p>
        </p:txBody>
      </p:sp>
      <p:sp>
        <p:nvSpPr>
          <p:cNvPr id="118791" name="Rectangle 3079"/>
          <p:cNvSpPr>
            <a:spLocks noChangeArrowheads="1"/>
          </p:cNvSpPr>
          <p:nvPr/>
        </p:nvSpPr>
        <p:spPr bwMode="auto">
          <a:xfrm>
            <a:off x="829235" y="5940345"/>
            <a:ext cx="7696200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or </a:t>
            </a:r>
            <a:r>
              <a:rPr lang="en-GB" altLang="de-DE" sz="1400" dirty="0">
                <a:solidFill>
                  <a:srgbClr val="336699"/>
                </a:solidFill>
                <a:latin typeface="Arial" panose="020B0604020202020204" pitchFamily="34" charset="0"/>
              </a:rPr>
              <a:t>listen to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messages as well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reply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forward, print and delete them via every medium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PAPAGENO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reads the contents of your emails and text messages to you on the phone.</a:t>
            </a:r>
          </a:p>
        </p:txBody>
      </p:sp>
      <p:pic>
        <p:nvPicPr>
          <p:cNvPr id="8213" name="Picture 3125" descr="Client_Ser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192" y="2822770"/>
            <a:ext cx="8540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5" name="Picture 31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79" y="2065533"/>
            <a:ext cx="14192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AutoShape 90"/>
          <p:cNvSpPr>
            <a:spLocks noChangeArrowheads="1"/>
          </p:cNvSpPr>
          <p:nvPr/>
        </p:nvSpPr>
        <p:spPr bwMode="auto">
          <a:xfrm>
            <a:off x="2845238" y="3140270"/>
            <a:ext cx="1295400" cy="79375"/>
          </a:xfrm>
          <a:prstGeom prst="rightArrow">
            <a:avLst>
              <a:gd name="adj1" fmla="val 48000"/>
              <a:gd name="adj2" fmla="val 272000"/>
            </a:avLst>
          </a:prstGeom>
          <a:gradFill rotWithShape="1">
            <a:gsLst>
              <a:gs pos="0">
                <a:srgbClr val="FF906D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grpSp>
        <p:nvGrpSpPr>
          <p:cNvPr id="42" name="Group 80"/>
          <p:cNvGrpSpPr>
            <a:grpSpLocks/>
          </p:cNvGrpSpPr>
          <p:nvPr/>
        </p:nvGrpSpPr>
        <p:grpSpPr bwMode="auto">
          <a:xfrm>
            <a:off x="3067488" y="2895795"/>
            <a:ext cx="798513" cy="825500"/>
            <a:chOff x="2018" y="1748"/>
            <a:chExt cx="503" cy="520"/>
          </a:xfrm>
        </p:grpSpPr>
        <p:sp>
          <p:nvSpPr>
            <p:cNvPr id="43" name="Rectangle 77"/>
            <p:cNvSpPr>
              <a:spLocks noChangeArrowheads="1"/>
            </p:cNvSpPr>
            <p:nvPr/>
          </p:nvSpPr>
          <p:spPr bwMode="auto">
            <a:xfrm>
              <a:off x="2035" y="2114"/>
              <a:ext cx="48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000" b="0">
                  <a:solidFill>
                    <a:schemeClr val="tx1"/>
                  </a:solidFill>
                </a:rPr>
                <a:t>Internet</a:t>
              </a:r>
            </a:p>
          </p:txBody>
        </p:sp>
        <p:pic>
          <p:nvPicPr>
            <p:cNvPr id="44" name="Picture 78" descr="Fotolia_46939303_X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1748"/>
              <a:ext cx="409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5" name="Picture 66" descr="Fotolia_46425549_X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457" y="4891284"/>
            <a:ext cx="8445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AutoShape 93"/>
          <p:cNvSpPr>
            <a:spLocks noChangeArrowheads="1"/>
          </p:cNvSpPr>
          <p:nvPr/>
        </p:nvSpPr>
        <p:spPr bwMode="auto">
          <a:xfrm rot="19883372">
            <a:off x="2523100" y="4632298"/>
            <a:ext cx="1728000" cy="79375"/>
          </a:xfrm>
          <a:prstGeom prst="rightArrow">
            <a:avLst>
              <a:gd name="adj1" fmla="val 48000"/>
              <a:gd name="adj2" fmla="val 283969"/>
            </a:avLst>
          </a:prstGeom>
          <a:gradFill rotWithShape="1">
            <a:gsLst>
              <a:gs pos="0">
                <a:srgbClr val="FF906D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grpSp>
        <p:nvGrpSpPr>
          <p:cNvPr id="47" name="Group 79"/>
          <p:cNvGrpSpPr>
            <a:grpSpLocks/>
          </p:cNvGrpSpPr>
          <p:nvPr/>
        </p:nvGrpSpPr>
        <p:grpSpPr bwMode="auto">
          <a:xfrm>
            <a:off x="3054089" y="4373759"/>
            <a:ext cx="798513" cy="825500"/>
            <a:chOff x="1982" y="2544"/>
            <a:chExt cx="503" cy="520"/>
          </a:xfrm>
        </p:grpSpPr>
        <p:sp>
          <p:nvSpPr>
            <p:cNvPr id="48" name="Rectangle 69"/>
            <p:cNvSpPr>
              <a:spLocks noChangeArrowheads="1"/>
            </p:cNvSpPr>
            <p:nvPr/>
          </p:nvSpPr>
          <p:spPr bwMode="auto">
            <a:xfrm>
              <a:off x="1999" y="2910"/>
              <a:ext cx="48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000" b="0">
                  <a:solidFill>
                    <a:schemeClr val="tx1"/>
                  </a:solidFill>
                </a:rPr>
                <a:t>Internet</a:t>
              </a:r>
            </a:p>
          </p:txBody>
        </p:sp>
        <p:pic>
          <p:nvPicPr>
            <p:cNvPr id="49" name="Picture 74" descr="Fotolia_46939303_X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" y="2544"/>
              <a:ext cx="409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217" name="Picture 31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983" y="4045145"/>
            <a:ext cx="14192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1"/>
          <p:cNvGrpSpPr/>
          <p:nvPr/>
        </p:nvGrpSpPr>
        <p:grpSpPr>
          <a:xfrm>
            <a:off x="1277728" y="4332483"/>
            <a:ext cx="1035050" cy="684213"/>
            <a:chOff x="831850" y="4081463"/>
            <a:chExt cx="1035050" cy="684213"/>
          </a:xfrm>
        </p:grpSpPr>
        <p:sp>
          <p:nvSpPr>
            <p:cNvPr id="8219" name="Text Box 3138"/>
            <p:cNvSpPr txBox="1">
              <a:spLocks noChangeArrowheads="1"/>
            </p:cNvSpPr>
            <p:nvPr/>
          </p:nvSpPr>
          <p:spPr bwMode="auto">
            <a:xfrm>
              <a:off x="945602" y="4081463"/>
              <a:ext cx="921298" cy="684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ts val="300"/>
                </a:spcAft>
              </a:pPr>
              <a:r>
                <a:rPr lang="de-DE" altLang="de-DE" sz="800" dirty="0">
                  <a:solidFill>
                    <a:srgbClr val="336699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Mail</a:t>
              </a:r>
              <a:endParaRPr lang="de-DE" altLang="de-DE" sz="600" dirty="0">
                <a:solidFill>
                  <a:srgbClr val="CC3300"/>
                </a:solidFill>
                <a:latin typeface="Arial" panose="020B0604020202020204" pitchFamily="34" charset="0"/>
              </a:endParaRPr>
            </a:p>
            <a:p>
              <a:pPr>
                <a:spcAft>
                  <a:spcPts val="300"/>
                </a:spcAft>
              </a:pPr>
              <a:r>
                <a:rPr lang="de-DE" altLang="de-DE" sz="800" b="1" dirty="0">
                  <a:solidFill>
                    <a:srgbClr val="CC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Fax</a:t>
              </a:r>
              <a:endParaRPr lang="de-DE" altLang="de-DE" sz="600" b="1" dirty="0">
                <a:solidFill>
                  <a:srgbClr val="CC3300"/>
                </a:solidFill>
                <a:latin typeface="Arial" panose="020B0604020202020204" pitchFamily="34" charset="0"/>
              </a:endParaRPr>
            </a:p>
            <a:p>
              <a:pPr>
                <a:spcAft>
                  <a:spcPts val="300"/>
                </a:spcAft>
              </a:pPr>
              <a:r>
                <a:rPr lang="de-DE" altLang="de-DE" sz="800" b="1" dirty="0" smtClean="0">
                  <a:solidFill>
                    <a:srgbClr val="CC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SMS</a:t>
              </a:r>
              <a:endParaRPr lang="de-DE" altLang="de-DE" sz="600" b="1" dirty="0">
                <a:solidFill>
                  <a:srgbClr val="CC3300"/>
                </a:solidFill>
                <a:latin typeface="Arial" panose="020B0604020202020204" pitchFamily="34" charset="0"/>
              </a:endParaRPr>
            </a:p>
            <a:p>
              <a:r>
                <a:rPr lang="de-DE" altLang="de-DE" sz="800" b="1" dirty="0" smtClean="0">
                  <a:solidFill>
                    <a:srgbClr val="CC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Voice mail</a:t>
              </a:r>
              <a:endParaRPr lang="de-DE" altLang="de-DE" dirty="0"/>
            </a:p>
          </p:txBody>
        </p:sp>
        <p:grpSp>
          <p:nvGrpSpPr>
            <p:cNvPr id="8220" name="Group 3139"/>
            <p:cNvGrpSpPr>
              <a:grpSpLocks/>
            </p:cNvGrpSpPr>
            <p:nvPr/>
          </p:nvGrpSpPr>
          <p:grpSpPr bwMode="auto">
            <a:xfrm>
              <a:off x="831850" y="4108145"/>
              <a:ext cx="155058" cy="590825"/>
              <a:chOff x="5727" y="2723"/>
              <a:chExt cx="244" cy="930"/>
            </a:xfrm>
          </p:grpSpPr>
          <p:pic>
            <p:nvPicPr>
              <p:cNvPr id="8221" name="Picture 3140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2723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22" name="Picture 3141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297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23" name="Picture 3142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321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24" name="Picture 3143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345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" name="Gruppieren 2"/>
          <p:cNvGrpSpPr/>
          <p:nvPr/>
        </p:nvGrpSpPr>
        <p:grpSpPr>
          <a:xfrm>
            <a:off x="4225403" y="2867645"/>
            <a:ext cx="1213643" cy="1401763"/>
            <a:chOff x="4173647" y="2616625"/>
            <a:chExt cx="1213643" cy="1401763"/>
          </a:xfrm>
        </p:grpSpPr>
        <p:sp>
          <p:nvSpPr>
            <p:cNvPr id="51" name="Rectangle 109"/>
            <p:cNvSpPr>
              <a:spLocks noChangeArrowheads="1"/>
            </p:cNvSpPr>
            <p:nvPr/>
          </p:nvSpPr>
          <p:spPr bwMode="auto">
            <a:xfrm rot="10800000" flipH="1" flipV="1">
              <a:off x="4217220" y="2616625"/>
              <a:ext cx="1170070" cy="1401763"/>
            </a:xfrm>
            <a:prstGeom prst="rect">
              <a:avLst/>
            </a:prstGeom>
            <a:gradFill rotWithShape="0">
              <a:gsLst>
                <a:gs pos="0">
                  <a:srgbClr val="CAE3F7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52" name="Rectangle 110"/>
            <p:cNvSpPr>
              <a:spLocks noChangeArrowheads="1"/>
            </p:cNvSpPr>
            <p:nvPr/>
          </p:nvSpPr>
          <p:spPr bwMode="auto">
            <a:xfrm>
              <a:off x="4173647" y="2648375"/>
              <a:ext cx="1159114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de-DE" altLang="de-DE" sz="1200">
                  <a:cs typeface="Arial" panose="020B0604020202020204" pitchFamily="34" charset="0"/>
                </a:rPr>
                <a:t>PAPAGENO</a:t>
              </a:r>
            </a:p>
          </p:txBody>
        </p:sp>
        <p:pic>
          <p:nvPicPr>
            <p:cNvPr id="53" name="Picture 111" descr="papageno_Käfig_offe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618" y="2862688"/>
              <a:ext cx="548144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4" name="Rectangle 140"/>
          <p:cNvSpPr>
            <a:spLocks noChangeArrowheads="1"/>
          </p:cNvSpPr>
          <p:nvPr/>
        </p:nvSpPr>
        <p:spPr bwMode="auto">
          <a:xfrm>
            <a:off x="7821464" y="2708895"/>
            <a:ext cx="1191907" cy="75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994" tIns="46797" rIns="89994" bIns="46797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000" b="0" dirty="0">
                <a:solidFill>
                  <a:schemeClr val="hlink"/>
                </a:solidFill>
                <a:cs typeface="Arial" panose="020B0604020202020204" pitchFamily="34" charset="0"/>
              </a:rPr>
              <a:t>Mail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000" dirty="0">
                <a:cs typeface="Arial" panose="020B0604020202020204" pitchFamily="34" charset="0"/>
              </a:rPr>
              <a:t>Fax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000" dirty="0" smtClean="0">
                <a:cs typeface="Arial" panose="020B0604020202020204" pitchFamily="34" charset="0"/>
              </a:rPr>
              <a:t>SMS</a:t>
            </a:r>
            <a:endParaRPr lang="de-DE" altLang="de-DE" sz="1000" dirty="0">
              <a:cs typeface="Arial" panose="020B0604020202020204" pitchFamily="34" charset="0"/>
            </a:endParaRPr>
          </a:p>
          <a:p>
            <a:pPr eaLnBrk="1" hangingPunct="1">
              <a:spcBef>
                <a:spcPct val="10000"/>
              </a:spcBef>
            </a:pPr>
            <a:r>
              <a:rPr lang="de-DE" altLang="de-DE" sz="1000" dirty="0" smtClean="0">
                <a:cs typeface="Arial" panose="020B0604020202020204" pitchFamily="34" charset="0"/>
              </a:rPr>
              <a:t>Voice mail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pic>
        <p:nvPicPr>
          <p:cNvPr id="55" name="Picture 73" descr="Fotolia_5448301_X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740" y="2934320"/>
            <a:ext cx="8826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AutoShape 94"/>
          <p:cNvSpPr>
            <a:spLocks noChangeArrowheads="1"/>
          </p:cNvSpPr>
          <p:nvPr/>
        </p:nvSpPr>
        <p:spPr bwMode="auto">
          <a:xfrm flipH="1">
            <a:off x="5566677" y="3131170"/>
            <a:ext cx="1366838" cy="79375"/>
          </a:xfrm>
          <a:prstGeom prst="rightArrow">
            <a:avLst>
              <a:gd name="adj1" fmla="val 48000"/>
              <a:gd name="adj2" fmla="val 278071"/>
            </a:avLst>
          </a:prstGeom>
          <a:gradFill rotWithShape="1">
            <a:gsLst>
              <a:gs pos="0">
                <a:srgbClr val="FF906D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grpSp>
        <p:nvGrpSpPr>
          <p:cNvPr id="57" name="Group 85"/>
          <p:cNvGrpSpPr>
            <a:grpSpLocks/>
          </p:cNvGrpSpPr>
          <p:nvPr/>
        </p:nvGrpSpPr>
        <p:grpSpPr bwMode="auto">
          <a:xfrm>
            <a:off x="5979427" y="2913683"/>
            <a:ext cx="839788" cy="598487"/>
            <a:chOff x="3841" y="1284"/>
            <a:chExt cx="529" cy="377"/>
          </a:xfrm>
        </p:grpSpPr>
        <p:pic>
          <p:nvPicPr>
            <p:cNvPr id="58" name="Picture 84" descr="Wolke_beschnitten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5" y="1284"/>
              <a:ext cx="498" cy="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Rectangle 83"/>
            <p:cNvSpPr>
              <a:spLocks noChangeArrowheads="1"/>
            </p:cNvSpPr>
            <p:nvPr/>
          </p:nvSpPr>
          <p:spPr bwMode="auto">
            <a:xfrm>
              <a:off x="3841" y="1383"/>
              <a:ext cx="52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200" b="0">
                  <a:solidFill>
                    <a:schemeClr val="bg1"/>
                  </a:solidFill>
                </a:rPr>
                <a:t>PSTN</a:t>
              </a:r>
            </a:p>
          </p:txBody>
        </p:sp>
      </p:grpSp>
      <p:sp>
        <p:nvSpPr>
          <p:cNvPr id="60" name="Rectangle 141"/>
          <p:cNvSpPr>
            <a:spLocks noChangeArrowheads="1"/>
          </p:cNvSpPr>
          <p:nvPr/>
        </p:nvSpPr>
        <p:spPr bwMode="auto">
          <a:xfrm>
            <a:off x="7537083" y="4753599"/>
            <a:ext cx="1302117" cy="75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994" tIns="46797" rIns="89994" bIns="46797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de-DE" altLang="de-DE" sz="1000" b="0" dirty="0">
                <a:solidFill>
                  <a:schemeClr val="hlink"/>
                </a:solidFill>
                <a:cs typeface="Arial" panose="020B0604020202020204" pitchFamily="34" charset="0"/>
              </a:rPr>
              <a:t>Mail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000" dirty="0">
                <a:cs typeface="Arial" panose="020B0604020202020204" pitchFamily="34" charset="0"/>
              </a:rPr>
              <a:t>Fax</a:t>
            </a:r>
          </a:p>
          <a:p>
            <a:pPr eaLnBrk="1" hangingPunct="1">
              <a:spcBef>
                <a:spcPct val="10000"/>
              </a:spcBef>
            </a:pPr>
            <a:r>
              <a:rPr lang="de-DE" altLang="de-DE" sz="1000" dirty="0" smtClean="0">
                <a:cs typeface="Arial" panose="020B0604020202020204" pitchFamily="34" charset="0"/>
              </a:rPr>
              <a:t>SMS</a:t>
            </a:r>
            <a:endParaRPr lang="de-DE" altLang="de-DE" sz="1000" dirty="0">
              <a:cs typeface="Arial" panose="020B0604020202020204" pitchFamily="34" charset="0"/>
            </a:endParaRPr>
          </a:p>
          <a:p>
            <a:pPr eaLnBrk="1" hangingPunct="1">
              <a:spcBef>
                <a:spcPct val="10000"/>
              </a:spcBef>
            </a:pPr>
            <a:r>
              <a:rPr lang="de-DE" altLang="de-DE" sz="1000" dirty="0" smtClean="0">
                <a:cs typeface="Arial" panose="020B0604020202020204" pitchFamily="34" charset="0"/>
              </a:rPr>
              <a:t>Voice mail</a:t>
            </a:r>
            <a:endParaRPr lang="de-DE" altLang="de-DE" sz="1000" dirty="0">
              <a:cs typeface="Arial" panose="020B0604020202020204" pitchFamily="34" charset="0"/>
            </a:endParaRPr>
          </a:p>
        </p:txBody>
      </p:sp>
      <p:sp>
        <p:nvSpPr>
          <p:cNvPr id="61" name="AutoShape 96"/>
          <p:cNvSpPr>
            <a:spLocks noChangeArrowheads="1"/>
          </p:cNvSpPr>
          <p:nvPr/>
        </p:nvSpPr>
        <p:spPr bwMode="auto">
          <a:xfrm rot="1716628" flipH="1">
            <a:off x="5501371" y="4625012"/>
            <a:ext cx="1835150" cy="79375"/>
          </a:xfrm>
          <a:prstGeom prst="rightArrow">
            <a:avLst>
              <a:gd name="adj1" fmla="val 48000"/>
              <a:gd name="adj2" fmla="val 283969"/>
            </a:avLst>
          </a:prstGeom>
          <a:gradFill rotWithShape="1">
            <a:gsLst>
              <a:gs pos="0">
                <a:srgbClr val="FF906D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pic>
        <p:nvPicPr>
          <p:cNvPr id="65" name="Picture 152" descr="Fotolia_27674663_X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384" y="4815512"/>
            <a:ext cx="4476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7" name="Gruppieren 66"/>
          <p:cNvGrpSpPr/>
          <p:nvPr/>
        </p:nvGrpSpPr>
        <p:grpSpPr>
          <a:xfrm>
            <a:off x="1243224" y="2350931"/>
            <a:ext cx="1035050" cy="684213"/>
            <a:chOff x="831850" y="4081463"/>
            <a:chExt cx="1035050" cy="684213"/>
          </a:xfrm>
        </p:grpSpPr>
        <p:sp>
          <p:nvSpPr>
            <p:cNvPr id="68" name="Text Box 3138"/>
            <p:cNvSpPr txBox="1">
              <a:spLocks noChangeArrowheads="1"/>
            </p:cNvSpPr>
            <p:nvPr/>
          </p:nvSpPr>
          <p:spPr bwMode="auto">
            <a:xfrm>
              <a:off x="945602" y="4081463"/>
              <a:ext cx="921298" cy="684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ts val="300"/>
                </a:spcAft>
              </a:pPr>
              <a:r>
                <a:rPr lang="de-DE" altLang="de-DE" sz="800" dirty="0">
                  <a:solidFill>
                    <a:srgbClr val="336699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Mail</a:t>
              </a:r>
              <a:endParaRPr lang="de-DE" altLang="de-DE" sz="600" dirty="0">
                <a:solidFill>
                  <a:srgbClr val="CC3300"/>
                </a:solidFill>
                <a:latin typeface="Arial" panose="020B0604020202020204" pitchFamily="34" charset="0"/>
              </a:endParaRPr>
            </a:p>
            <a:p>
              <a:pPr>
                <a:spcAft>
                  <a:spcPts val="300"/>
                </a:spcAft>
              </a:pPr>
              <a:r>
                <a:rPr lang="de-DE" altLang="de-DE" sz="800" b="1" dirty="0">
                  <a:solidFill>
                    <a:srgbClr val="CC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Fax</a:t>
              </a:r>
              <a:endParaRPr lang="de-DE" altLang="de-DE" sz="600" b="1" dirty="0">
                <a:solidFill>
                  <a:srgbClr val="CC3300"/>
                </a:solidFill>
                <a:latin typeface="Arial" panose="020B0604020202020204" pitchFamily="34" charset="0"/>
              </a:endParaRPr>
            </a:p>
            <a:p>
              <a:pPr>
                <a:spcAft>
                  <a:spcPts val="300"/>
                </a:spcAft>
              </a:pPr>
              <a:r>
                <a:rPr lang="de-DE" altLang="de-DE" sz="800" b="1" dirty="0" smtClean="0">
                  <a:solidFill>
                    <a:srgbClr val="CC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SMS</a:t>
              </a:r>
              <a:endParaRPr lang="de-DE" altLang="de-DE" sz="600" b="1" dirty="0">
                <a:solidFill>
                  <a:srgbClr val="CC3300"/>
                </a:solidFill>
                <a:latin typeface="Arial" panose="020B0604020202020204" pitchFamily="34" charset="0"/>
              </a:endParaRPr>
            </a:p>
            <a:p>
              <a:r>
                <a:rPr lang="de-DE" altLang="de-DE" sz="800" b="1" dirty="0" smtClean="0">
                  <a:solidFill>
                    <a:srgbClr val="CC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Voice mail</a:t>
              </a:r>
              <a:endParaRPr lang="de-DE" altLang="de-DE" dirty="0"/>
            </a:p>
          </p:txBody>
        </p:sp>
        <p:grpSp>
          <p:nvGrpSpPr>
            <p:cNvPr id="69" name="Group 3139"/>
            <p:cNvGrpSpPr>
              <a:grpSpLocks/>
            </p:cNvGrpSpPr>
            <p:nvPr/>
          </p:nvGrpSpPr>
          <p:grpSpPr bwMode="auto">
            <a:xfrm>
              <a:off x="831850" y="4108145"/>
              <a:ext cx="155058" cy="590825"/>
              <a:chOff x="5727" y="2723"/>
              <a:chExt cx="244" cy="930"/>
            </a:xfrm>
          </p:grpSpPr>
          <p:pic>
            <p:nvPicPr>
              <p:cNvPr id="70" name="Picture 3140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2723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3141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297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3142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321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" name="Picture 3143" descr="Briefumschlag_gelb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7" y="3458"/>
                <a:ext cx="244" cy="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66" name="Grafik 6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343" y="4392859"/>
            <a:ext cx="791104" cy="4746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8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0" grpId="0" autoUpdateAnimBg="0"/>
      <p:bldP spid="11879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/>
              <a:t>PAPAGENO </a:t>
            </a:r>
            <a:r>
              <a:rPr lang="en-GB" altLang="de-DE" dirty="0"/>
              <a:t>Connects Different Worlds</a:t>
            </a:r>
          </a:p>
        </p:txBody>
      </p:sp>
      <p:sp>
        <p:nvSpPr>
          <p:cNvPr id="9220" name="Rectangle 19"/>
          <p:cNvSpPr>
            <a:spLocks noChangeArrowheads="1"/>
          </p:cNvSpPr>
          <p:nvPr/>
        </p:nvSpPr>
        <p:spPr bwMode="auto">
          <a:xfrm>
            <a:off x="7464425" y="3911600"/>
            <a:ext cx="80803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000" dirty="0" smtClean="0">
                <a:latin typeface="Arial" panose="020B0604020202020204" pitchFamily="34" charset="0"/>
              </a:rPr>
              <a:t>Telephone system</a:t>
            </a:r>
            <a:endParaRPr lang="en-GB" altLang="de-DE" sz="1000" dirty="0">
              <a:latin typeface="Arial" panose="020B0604020202020204" pitchFamily="34" charset="0"/>
            </a:endParaRPr>
          </a:p>
        </p:txBody>
      </p:sp>
      <p:sp>
        <p:nvSpPr>
          <p:cNvPr id="121876" name="Rectangle 20"/>
          <p:cNvSpPr>
            <a:spLocks noChangeArrowheads="1"/>
          </p:cNvSpPr>
          <p:nvPr/>
        </p:nvSpPr>
        <p:spPr bwMode="auto">
          <a:xfrm>
            <a:off x="840015" y="5725127"/>
            <a:ext cx="8020059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Thus you can send and receive your faxes, text messages and voice mails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PAPAGENO.</a:t>
            </a:r>
          </a:p>
        </p:txBody>
      </p:sp>
      <p:sp>
        <p:nvSpPr>
          <p:cNvPr id="121888" name="Rectangle 32"/>
          <p:cNvSpPr>
            <a:spLocks noChangeArrowheads="1"/>
          </p:cNvSpPr>
          <p:nvPr/>
        </p:nvSpPr>
        <p:spPr bwMode="auto">
          <a:xfrm>
            <a:off x="830848" y="1226578"/>
            <a:ext cx="8011296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PAPAGENO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lang="de-DE" altLang="de-DE" sz="14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de-DE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de-DE" altLang="de-DE" sz="14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interface</a:t>
            </a:r>
            <a:r>
              <a:rPr lang="de-DE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mail </a:t>
            </a:r>
            <a:r>
              <a:rPr lang="de-DE" altLang="de-DE" sz="1400" dirty="0" err="1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server</a:t>
            </a:r>
            <a:r>
              <a:rPr lang="de-DE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public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network.</a:t>
            </a:r>
          </a:p>
        </p:txBody>
      </p:sp>
      <p:grpSp>
        <p:nvGrpSpPr>
          <p:cNvPr id="121889" name="Group 33"/>
          <p:cNvGrpSpPr>
            <a:grpSpLocks/>
          </p:cNvGrpSpPr>
          <p:nvPr/>
        </p:nvGrpSpPr>
        <p:grpSpPr bwMode="auto">
          <a:xfrm>
            <a:off x="1411288" y="2382838"/>
            <a:ext cx="5359400" cy="1565275"/>
            <a:chOff x="889" y="1586"/>
            <a:chExt cx="3376" cy="986"/>
          </a:xfrm>
        </p:grpSpPr>
        <p:grpSp>
          <p:nvGrpSpPr>
            <p:cNvPr id="9264" name="Group 34"/>
            <p:cNvGrpSpPr>
              <a:grpSpLocks/>
            </p:cNvGrpSpPr>
            <p:nvPr/>
          </p:nvGrpSpPr>
          <p:grpSpPr bwMode="auto">
            <a:xfrm>
              <a:off x="889" y="1586"/>
              <a:ext cx="589" cy="316"/>
              <a:chOff x="888" y="1586"/>
              <a:chExt cx="589" cy="316"/>
            </a:xfrm>
          </p:grpSpPr>
          <p:sp>
            <p:nvSpPr>
              <p:cNvPr id="9266" name="Rectangle 35"/>
              <p:cNvSpPr>
                <a:spLocks noChangeArrowheads="1"/>
              </p:cNvSpPr>
              <p:nvPr/>
            </p:nvSpPr>
            <p:spPr bwMode="auto">
              <a:xfrm>
                <a:off x="1007" y="1586"/>
                <a:ext cx="470" cy="3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rgbClr val="CAE3F7"/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GB" altLang="de-DE" sz="900" b="1">
                    <a:solidFill>
                      <a:srgbClr val="CC33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Fax</a:t>
                </a:r>
              </a:p>
              <a:p>
                <a:pPr eaLnBrk="1" hangingPunct="1"/>
                <a:r>
                  <a:rPr lang="en-GB" altLang="de-DE" sz="900" b="1">
                    <a:solidFill>
                      <a:srgbClr val="CC33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m.</a:t>
                </a:r>
              </a:p>
              <a:p>
                <a:pPr eaLnBrk="1" hangingPunct="1"/>
                <a:r>
                  <a:rPr lang="en-GB" altLang="de-DE" sz="900" b="1">
                    <a:solidFill>
                      <a:srgbClr val="CC33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Voice mail</a:t>
                </a:r>
              </a:p>
            </p:txBody>
          </p:sp>
          <p:pic>
            <p:nvPicPr>
              <p:cNvPr id="9267" name="Picture 36" descr="Posteinga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8" y="1613"/>
                <a:ext cx="116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68" name="Picture 37" descr="Posteinga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8" y="1704"/>
                <a:ext cx="116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69" name="Picture 38" descr="Posteinga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8" y="1794"/>
                <a:ext cx="116" cy="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65" name="Rectangle 39"/>
            <p:cNvSpPr>
              <a:spLocks noChangeArrowheads="1"/>
            </p:cNvSpPr>
            <p:nvPr/>
          </p:nvSpPr>
          <p:spPr bwMode="auto">
            <a:xfrm>
              <a:off x="3620" y="2222"/>
              <a:ext cx="645" cy="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altLang="de-DE" sz="1000" b="1" dirty="0">
                  <a:solidFill>
                    <a:srgbClr val="CC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Fax</a:t>
              </a:r>
              <a:br>
                <a:rPr lang="en-GB" altLang="de-DE" sz="1000" b="1" dirty="0">
                  <a:solidFill>
                    <a:srgbClr val="CC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de-DE" sz="1000" b="1" dirty="0" smtClean="0">
                  <a:solidFill>
                    <a:srgbClr val="CC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SMS</a:t>
              </a:r>
              <a:r>
                <a:rPr lang="en-GB" altLang="de-DE" sz="1000" b="1" dirty="0">
                  <a:solidFill>
                    <a:srgbClr val="CC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GB" altLang="de-DE" sz="1000" b="1" dirty="0">
                  <a:solidFill>
                    <a:srgbClr val="CC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de-DE" sz="1000" b="1" dirty="0">
                  <a:solidFill>
                    <a:srgbClr val="CC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voice mail</a:t>
              </a:r>
            </a:p>
          </p:txBody>
        </p:sp>
      </p:grpSp>
      <p:sp>
        <p:nvSpPr>
          <p:cNvPr id="9229" name="Rectangle 44"/>
          <p:cNvSpPr>
            <a:spLocks noChangeArrowheads="1"/>
          </p:cNvSpPr>
          <p:nvPr/>
        </p:nvSpPr>
        <p:spPr bwMode="auto">
          <a:xfrm>
            <a:off x="891518" y="1687513"/>
            <a:ext cx="2540000" cy="1655762"/>
          </a:xfrm>
          <a:prstGeom prst="rect">
            <a:avLst/>
          </a:prstGeom>
          <a:gradFill rotWithShape="0">
            <a:gsLst>
              <a:gs pos="0">
                <a:srgbClr val="E2E2E2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1905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9230" name="Rectangle 45"/>
          <p:cNvSpPr>
            <a:spLocks noChangeArrowheads="1"/>
          </p:cNvSpPr>
          <p:nvPr/>
        </p:nvSpPr>
        <p:spPr bwMode="auto">
          <a:xfrm>
            <a:off x="2105025" y="3522722"/>
            <a:ext cx="1443038" cy="1044516"/>
          </a:xfrm>
          <a:prstGeom prst="rect">
            <a:avLst/>
          </a:prstGeom>
          <a:gradFill rotWithShape="0">
            <a:gsLst>
              <a:gs pos="0">
                <a:srgbClr val="E2E2E2"/>
              </a:gs>
              <a:gs pos="100000">
                <a:srgbClr val="FFFFFF"/>
              </a:gs>
            </a:gsLst>
            <a:path path="rect">
              <a:fillToRect l="100000" t="100000"/>
            </a:path>
          </a:gradFill>
          <a:ln w="19050">
            <a:solidFill>
              <a:srgbClr val="DDDDD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9231" name="Line 46"/>
          <p:cNvSpPr>
            <a:spLocks noChangeShapeType="1"/>
          </p:cNvSpPr>
          <p:nvPr/>
        </p:nvSpPr>
        <p:spPr bwMode="auto">
          <a:xfrm>
            <a:off x="2541588" y="4449763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9233" name="Rectangle 48"/>
          <p:cNvSpPr>
            <a:spLocks noChangeArrowheads="1"/>
          </p:cNvSpPr>
          <p:nvPr/>
        </p:nvSpPr>
        <p:spPr bwMode="auto">
          <a:xfrm>
            <a:off x="2705100" y="3967163"/>
            <a:ext cx="657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de-DE" altLang="de-DE" sz="1000">
                <a:latin typeface="Arial" panose="020B0604020202020204" pitchFamily="34" charset="0"/>
              </a:rPr>
              <a:t>mail</a:t>
            </a:r>
          </a:p>
          <a:p>
            <a:pPr algn="r" eaLnBrk="1" hangingPunct="1"/>
            <a:r>
              <a:rPr lang="de-DE" altLang="de-DE" sz="1000">
                <a:latin typeface="Arial" panose="020B0604020202020204" pitchFamily="34" charset="0"/>
              </a:rPr>
              <a:t>server</a:t>
            </a:r>
          </a:p>
        </p:txBody>
      </p:sp>
      <p:sp>
        <p:nvSpPr>
          <p:cNvPr id="9234" name="Rectangle 49"/>
          <p:cNvSpPr>
            <a:spLocks noChangeArrowheads="1"/>
          </p:cNvSpPr>
          <p:nvPr/>
        </p:nvSpPr>
        <p:spPr bwMode="auto">
          <a:xfrm>
            <a:off x="2655888" y="2265363"/>
            <a:ext cx="850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000">
                <a:latin typeface="Arial" panose="020B0604020202020204" pitchFamily="34" charset="0"/>
              </a:rPr>
              <a:t>user</a:t>
            </a:r>
          </a:p>
        </p:txBody>
      </p:sp>
      <p:sp>
        <p:nvSpPr>
          <p:cNvPr id="9235" name="Line 50"/>
          <p:cNvSpPr>
            <a:spLocks noChangeShapeType="1"/>
          </p:cNvSpPr>
          <p:nvPr/>
        </p:nvSpPr>
        <p:spPr bwMode="auto">
          <a:xfrm>
            <a:off x="2538413" y="3303588"/>
            <a:ext cx="0" cy="468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9236" name="Rectangle 51"/>
          <p:cNvSpPr>
            <a:spLocks noChangeArrowheads="1"/>
          </p:cNvSpPr>
          <p:nvPr/>
        </p:nvSpPr>
        <p:spPr bwMode="auto">
          <a:xfrm>
            <a:off x="2492598" y="4641852"/>
            <a:ext cx="4953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900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</a:p>
        </p:txBody>
      </p:sp>
      <p:pic>
        <p:nvPicPr>
          <p:cNvPr id="9237" name="Picture 52" descr="Server_freigestel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3719513"/>
            <a:ext cx="50958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38" name="Group 53"/>
          <p:cNvGrpSpPr>
            <a:grpSpLocks/>
          </p:cNvGrpSpPr>
          <p:nvPr/>
        </p:nvGrpSpPr>
        <p:grpSpPr bwMode="auto">
          <a:xfrm>
            <a:off x="2481448" y="2528888"/>
            <a:ext cx="906462" cy="687387"/>
            <a:chOff x="2260" y="1251"/>
            <a:chExt cx="571" cy="433"/>
          </a:xfrm>
        </p:grpSpPr>
        <p:pic>
          <p:nvPicPr>
            <p:cNvPr id="9262" name="Picture 54" descr="client_mouse_frei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2" y="1251"/>
              <a:ext cx="419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63" name="Picture 55" descr="client_mouse_frei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" y="1360"/>
              <a:ext cx="419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54" name="Picture 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460" y="1766888"/>
            <a:ext cx="14192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57" name="Group 61"/>
          <p:cNvGrpSpPr>
            <a:grpSpLocks/>
          </p:cNvGrpSpPr>
          <p:nvPr/>
        </p:nvGrpSpPr>
        <p:grpSpPr bwMode="auto">
          <a:xfrm>
            <a:off x="1622421" y="2080910"/>
            <a:ext cx="155058" cy="590825"/>
            <a:chOff x="5727" y="2723"/>
            <a:chExt cx="244" cy="930"/>
          </a:xfrm>
        </p:grpSpPr>
        <p:pic>
          <p:nvPicPr>
            <p:cNvPr id="9258" name="Picture 62" descr="Briefumschlag_gel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7" y="2723"/>
              <a:ext cx="24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59" name="Picture 63" descr="Briefumschlag_gel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7" y="2978"/>
              <a:ext cx="24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60" name="Picture 64" descr="Briefumschlag_gel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7" y="3218"/>
              <a:ext cx="24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61" name="Picture 65" descr="Briefumschlag_gelb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7" y="3458"/>
              <a:ext cx="244" cy="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40" name="Line 75"/>
          <p:cNvSpPr>
            <a:spLocks noChangeShapeType="1"/>
          </p:cNvSpPr>
          <p:nvPr/>
        </p:nvSpPr>
        <p:spPr bwMode="auto">
          <a:xfrm>
            <a:off x="7077075" y="3252788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9241" name="Picture 76" descr="D:\marketing\Grafiken\verschiedene\pbx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25" y="3651250"/>
            <a:ext cx="60325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Group 4210"/>
          <p:cNvGrpSpPr>
            <a:grpSpLocks/>
          </p:cNvGrpSpPr>
          <p:nvPr/>
        </p:nvGrpSpPr>
        <p:grpSpPr bwMode="auto">
          <a:xfrm>
            <a:off x="2174876" y="4895057"/>
            <a:ext cx="906462" cy="893762"/>
            <a:chOff x="1982" y="2544"/>
            <a:chExt cx="503" cy="505"/>
          </a:xfrm>
        </p:grpSpPr>
        <p:sp>
          <p:nvSpPr>
            <p:cNvPr id="60" name="Rectangle 4211"/>
            <p:cNvSpPr>
              <a:spLocks noChangeArrowheads="1"/>
            </p:cNvSpPr>
            <p:nvPr/>
          </p:nvSpPr>
          <p:spPr bwMode="auto">
            <a:xfrm>
              <a:off x="1999" y="2910"/>
              <a:ext cx="486" cy="1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000" b="0">
                  <a:solidFill>
                    <a:schemeClr val="tx1"/>
                  </a:solidFill>
                </a:rPr>
                <a:t>Internet</a:t>
              </a:r>
            </a:p>
          </p:txBody>
        </p:sp>
        <p:pic>
          <p:nvPicPr>
            <p:cNvPr id="61" name="Picture 4212" descr="Fotolia_46939303_XS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2" y="2544"/>
              <a:ext cx="409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2" name="Picture 4216" descr="Wolke_beschnitte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389" y="4876680"/>
            <a:ext cx="1203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Rectangle 4215"/>
          <p:cNvSpPr>
            <a:spLocks noChangeArrowheads="1"/>
          </p:cNvSpPr>
          <p:nvPr/>
        </p:nvSpPr>
        <p:spPr bwMode="auto">
          <a:xfrm>
            <a:off x="6493026" y="5149051"/>
            <a:ext cx="1198563" cy="263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de-DE" sz="1100" b="0" dirty="0" smtClean="0">
                <a:solidFill>
                  <a:schemeClr val="bg1"/>
                </a:solidFill>
              </a:rPr>
              <a:t>PSTN</a:t>
            </a:r>
            <a:endParaRPr lang="de-DE" altLang="de-DE" sz="1100" b="0" dirty="0">
              <a:solidFill>
                <a:schemeClr val="bg1"/>
              </a:solidFill>
            </a:endParaRPr>
          </a:p>
        </p:txBody>
      </p:sp>
      <p:sp>
        <p:nvSpPr>
          <p:cNvPr id="64" name="Line 4121"/>
          <p:cNvSpPr>
            <a:spLocks noChangeShapeType="1"/>
          </p:cNvSpPr>
          <p:nvPr/>
        </p:nvSpPr>
        <p:spPr bwMode="auto">
          <a:xfrm>
            <a:off x="7563001" y="5157668"/>
            <a:ext cx="327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69" name="Grafik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628" y="4300536"/>
            <a:ext cx="30797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4209" descr="Fotolia_5448301_XS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504" y="2769162"/>
            <a:ext cx="822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4218" descr="Fotolia_5448301_XS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554" y="2204012"/>
            <a:ext cx="822325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1040338" y="2063164"/>
            <a:ext cx="1419225" cy="1057275"/>
            <a:chOff x="549275" y="2617647"/>
            <a:chExt cx="1419225" cy="1057275"/>
          </a:xfrm>
        </p:grpSpPr>
        <p:pic>
          <p:nvPicPr>
            <p:cNvPr id="79" name="Picture 312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75" y="2617647"/>
              <a:ext cx="1419225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0" name="Gruppieren 79"/>
            <p:cNvGrpSpPr/>
            <p:nvPr/>
          </p:nvGrpSpPr>
          <p:grpSpPr>
            <a:xfrm>
              <a:off x="853620" y="2903045"/>
              <a:ext cx="1035050" cy="684213"/>
              <a:chOff x="831850" y="4081463"/>
              <a:chExt cx="1035050" cy="684213"/>
            </a:xfrm>
          </p:grpSpPr>
          <p:sp>
            <p:nvSpPr>
              <p:cNvPr id="81" name="Text Box 3138"/>
              <p:cNvSpPr txBox="1">
                <a:spLocks noChangeArrowheads="1"/>
              </p:cNvSpPr>
              <p:nvPr/>
            </p:nvSpPr>
            <p:spPr bwMode="auto">
              <a:xfrm>
                <a:off x="945602" y="4081463"/>
                <a:ext cx="921298" cy="6842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Aft>
                    <a:spcPts val="300"/>
                  </a:spcAft>
                </a:pPr>
                <a:r>
                  <a:rPr lang="de-DE" altLang="de-DE" sz="800" dirty="0">
                    <a:solidFill>
                      <a:srgbClr val="336699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Mail</a:t>
                </a:r>
                <a:endParaRPr lang="de-DE" altLang="de-DE" sz="600" dirty="0">
                  <a:solidFill>
                    <a:srgbClr val="CC3300"/>
                  </a:solidFill>
                  <a:latin typeface="Arial" panose="020B0604020202020204" pitchFamily="34" charset="0"/>
                </a:endParaRPr>
              </a:p>
              <a:p>
                <a:pPr>
                  <a:spcAft>
                    <a:spcPts val="300"/>
                  </a:spcAft>
                </a:pPr>
                <a:r>
                  <a:rPr lang="de-DE" altLang="de-DE" sz="800" b="1" dirty="0">
                    <a:solidFill>
                      <a:srgbClr val="CC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Fax</a:t>
                </a:r>
                <a:endParaRPr lang="de-DE" altLang="de-DE" sz="600" b="1" dirty="0">
                  <a:solidFill>
                    <a:srgbClr val="CC3300"/>
                  </a:solidFill>
                  <a:latin typeface="Arial" panose="020B0604020202020204" pitchFamily="34" charset="0"/>
                </a:endParaRPr>
              </a:p>
              <a:p>
                <a:pPr>
                  <a:spcAft>
                    <a:spcPts val="300"/>
                  </a:spcAft>
                </a:pPr>
                <a:r>
                  <a:rPr lang="de-DE" altLang="de-DE" sz="800" b="1" dirty="0" smtClean="0">
                    <a:solidFill>
                      <a:srgbClr val="CC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SMS</a:t>
                </a:r>
                <a:endParaRPr lang="de-DE" altLang="de-DE" sz="600" b="1" dirty="0">
                  <a:solidFill>
                    <a:srgbClr val="CC3300"/>
                  </a:solidFill>
                  <a:latin typeface="Arial" panose="020B0604020202020204" pitchFamily="34" charset="0"/>
                </a:endParaRPr>
              </a:p>
              <a:p>
                <a:r>
                  <a:rPr lang="de-DE" altLang="de-DE" sz="800" b="1" dirty="0" smtClean="0">
                    <a:solidFill>
                      <a:srgbClr val="CC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Voice mail</a:t>
                </a:r>
                <a:endParaRPr lang="de-DE" altLang="de-DE" dirty="0"/>
              </a:p>
            </p:txBody>
          </p:sp>
          <p:grpSp>
            <p:nvGrpSpPr>
              <p:cNvPr id="82" name="Group 3139"/>
              <p:cNvGrpSpPr>
                <a:grpSpLocks/>
              </p:cNvGrpSpPr>
              <p:nvPr/>
            </p:nvGrpSpPr>
            <p:grpSpPr bwMode="auto">
              <a:xfrm>
                <a:off x="831850" y="4108145"/>
                <a:ext cx="155058" cy="590825"/>
                <a:chOff x="5727" y="2723"/>
                <a:chExt cx="244" cy="930"/>
              </a:xfrm>
            </p:grpSpPr>
            <p:pic>
              <p:nvPicPr>
                <p:cNvPr id="83" name="Picture 3140" descr="Briefumschlag_gel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7" y="2723"/>
                  <a:ext cx="244" cy="1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4" name="Picture 3141" descr="Briefumschlag_gel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7" y="2978"/>
                  <a:ext cx="244" cy="1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5" name="Picture 3142" descr="Briefumschlag_gel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7" y="3218"/>
                  <a:ext cx="244" cy="1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86" name="Picture 3143" descr="Briefumschlag_gelb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7" y="3458"/>
                  <a:ext cx="244" cy="1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sp>
        <p:nvSpPr>
          <p:cNvPr id="89" name="AutoShape 4221"/>
          <p:cNvSpPr>
            <a:spLocks noChangeArrowheads="1"/>
          </p:cNvSpPr>
          <p:nvPr/>
        </p:nvSpPr>
        <p:spPr bwMode="auto">
          <a:xfrm>
            <a:off x="3535539" y="3955780"/>
            <a:ext cx="895350" cy="71438"/>
          </a:xfrm>
          <a:prstGeom prst="leftRightArrow">
            <a:avLst>
              <a:gd name="adj1" fmla="val 50000"/>
              <a:gd name="adj2" fmla="val 250665"/>
            </a:avLst>
          </a:prstGeom>
          <a:gradFill rotWithShape="1">
            <a:gsLst>
              <a:gs pos="0">
                <a:srgbClr val="CC3300"/>
              </a:gs>
              <a:gs pos="100000">
                <a:srgbClr val="FF906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90" name="AutoShape 4222"/>
          <p:cNvSpPr>
            <a:spLocks noChangeArrowheads="1"/>
          </p:cNvSpPr>
          <p:nvPr/>
        </p:nvSpPr>
        <p:spPr bwMode="auto">
          <a:xfrm>
            <a:off x="5766613" y="3954193"/>
            <a:ext cx="895350" cy="71437"/>
          </a:xfrm>
          <a:prstGeom prst="leftRightArrow">
            <a:avLst>
              <a:gd name="adj1" fmla="val 50000"/>
              <a:gd name="adj2" fmla="val 250668"/>
            </a:avLst>
          </a:prstGeom>
          <a:gradFill rotWithShape="1">
            <a:gsLst>
              <a:gs pos="0">
                <a:srgbClr val="CC3300"/>
              </a:gs>
              <a:gs pos="100000">
                <a:srgbClr val="FF906D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grpSp>
        <p:nvGrpSpPr>
          <p:cNvPr id="58" name="Gruppieren 57"/>
          <p:cNvGrpSpPr/>
          <p:nvPr/>
        </p:nvGrpSpPr>
        <p:grpSpPr>
          <a:xfrm>
            <a:off x="4430889" y="3165447"/>
            <a:ext cx="1213643" cy="1401763"/>
            <a:chOff x="4173647" y="2616625"/>
            <a:chExt cx="1213643" cy="1401763"/>
          </a:xfrm>
        </p:grpSpPr>
        <p:sp>
          <p:nvSpPr>
            <p:cNvPr id="65" name="Rectangle 109"/>
            <p:cNvSpPr>
              <a:spLocks noChangeArrowheads="1"/>
            </p:cNvSpPr>
            <p:nvPr/>
          </p:nvSpPr>
          <p:spPr bwMode="auto">
            <a:xfrm rot="10800000" flipH="1" flipV="1">
              <a:off x="4217220" y="2616625"/>
              <a:ext cx="1170070" cy="1401763"/>
            </a:xfrm>
            <a:prstGeom prst="rect">
              <a:avLst/>
            </a:prstGeom>
            <a:gradFill rotWithShape="0">
              <a:gsLst>
                <a:gs pos="0">
                  <a:srgbClr val="CAE3F7"/>
                </a:gs>
                <a:gs pos="100000">
                  <a:srgbClr val="FFFFFF"/>
                </a:gs>
              </a:gsLst>
              <a:path path="rect">
                <a:fillToRect l="100000" t="100000"/>
              </a:path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72" name="Rectangle 110"/>
            <p:cNvSpPr>
              <a:spLocks noChangeArrowheads="1"/>
            </p:cNvSpPr>
            <p:nvPr/>
          </p:nvSpPr>
          <p:spPr bwMode="auto">
            <a:xfrm>
              <a:off x="4173647" y="2648375"/>
              <a:ext cx="1159114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de-DE" altLang="de-DE" sz="1200">
                  <a:cs typeface="Arial" panose="020B0604020202020204" pitchFamily="34" charset="0"/>
                </a:rPr>
                <a:t>PAPAGENO</a:t>
              </a:r>
            </a:p>
          </p:txBody>
        </p:sp>
        <p:pic>
          <p:nvPicPr>
            <p:cNvPr id="73" name="Picture 111" descr="papageno_Käfig_offen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618" y="2862688"/>
              <a:ext cx="548144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4" name="Grafik 7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794" y="4924141"/>
            <a:ext cx="791103" cy="4746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1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1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1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76" grpId="0" autoUpdateAnimBg="0"/>
      <p:bldP spid="12188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PAPAGENO </a:t>
            </a:r>
            <a:r>
              <a:rPr lang="en-GB" altLang="de-DE" dirty="0" smtClean="0"/>
              <a:t>- Any Media, Any Device</a:t>
            </a:r>
          </a:p>
        </p:txBody>
      </p:sp>
      <p:sp>
        <p:nvSpPr>
          <p:cNvPr id="103871" name="Text Box 447"/>
          <p:cNvSpPr txBox="1">
            <a:spLocks noChangeArrowheads="1"/>
          </p:cNvSpPr>
          <p:nvPr/>
        </p:nvSpPr>
        <p:spPr bwMode="auto">
          <a:xfrm>
            <a:off x="823193" y="1795577"/>
            <a:ext cx="15712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From any </a:t>
            </a:r>
            <a:r>
              <a:rPr lang="en-GB" altLang="de-DE" sz="1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device ...</a:t>
            </a:r>
            <a:endParaRPr lang="en-GB" altLang="de-DE" sz="12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3872" name="Text Box 448"/>
          <p:cNvSpPr txBox="1">
            <a:spLocks noChangeArrowheads="1"/>
          </p:cNvSpPr>
          <p:nvPr/>
        </p:nvSpPr>
        <p:spPr bwMode="auto">
          <a:xfrm>
            <a:off x="837135" y="5084680"/>
            <a:ext cx="129875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... to </a:t>
            </a:r>
            <a:r>
              <a:rPr lang="en-GB" alt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any media</a:t>
            </a:r>
          </a:p>
        </p:txBody>
      </p:sp>
      <p:sp>
        <p:nvSpPr>
          <p:cNvPr id="103873" name="Rectangle 449"/>
          <p:cNvSpPr>
            <a:spLocks noChangeArrowheads="1"/>
          </p:cNvSpPr>
          <p:nvPr/>
        </p:nvSpPr>
        <p:spPr bwMode="auto">
          <a:xfrm>
            <a:off x="847214" y="5242838"/>
            <a:ext cx="8515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de-DE" sz="1200" b="1" dirty="0">
                <a:solidFill>
                  <a:srgbClr val="99CCFF"/>
                </a:solidFill>
                <a:latin typeface="Arial" panose="020B0604020202020204" pitchFamily="34" charset="0"/>
              </a:rPr>
              <a:t>and back</a:t>
            </a:r>
          </a:p>
        </p:txBody>
      </p:sp>
      <p:sp>
        <p:nvSpPr>
          <p:cNvPr id="103903" name="Rectangle 479"/>
          <p:cNvSpPr>
            <a:spLocks noChangeArrowheads="1"/>
          </p:cNvSpPr>
          <p:nvPr/>
        </p:nvSpPr>
        <p:spPr bwMode="auto">
          <a:xfrm>
            <a:off x="836326" y="5946002"/>
            <a:ext cx="7086600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Emails, faxes,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SMS and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voice mails can be sent and </a:t>
            </a:r>
            <a:r>
              <a:rPr lang="en-GB" altLang="de-DE" sz="1400" dirty="0" smtClean="0">
                <a:solidFill>
                  <a:srgbClr val="006699"/>
                </a:solidFill>
                <a:latin typeface="Arial" panose="020B0604020202020204" pitchFamily="34" charset="0"/>
              </a:rPr>
              <a:t>received by </a:t>
            </a:r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</a:rPr>
              <a:t>every device.</a:t>
            </a:r>
          </a:p>
        </p:txBody>
      </p:sp>
      <p:sp>
        <p:nvSpPr>
          <p:cNvPr id="10248" name="Rectangle 481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6113463" y="4633618"/>
            <a:ext cx="1300162" cy="106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0306" name="Text Box 484"/>
          <p:cNvSpPr txBox="1">
            <a:spLocks noChangeArrowheads="1"/>
          </p:cNvSpPr>
          <p:nvPr/>
        </p:nvSpPr>
        <p:spPr bwMode="auto">
          <a:xfrm>
            <a:off x="7455096" y="5543564"/>
            <a:ext cx="441134" cy="27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F</a:t>
            </a:r>
            <a:r>
              <a:rPr lang="de-DE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ax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304" name="Text Box 488"/>
          <p:cNvSpPr txBox="1">
            <a:spLocks noChangeArrowheads="1"/>
          </p:cNvSpPr>
          <p:nvPr/>
        </p:nvSpPr>
        <p:spPr bwMode="auto">
          <a:xfrm>
            <a:off x="3619386" y="5543564"/>
            <a:ext cx="518078" cy="27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SMS</a:t>
            </a:r>
          </a:p>
        </p:txBody>
      </p:sp>
      <p:sp>
        <p:nvSpPr>
          <p:cNvPr id="10301" name="Text Box 491"/>
          <p:cNvSpPr txBox="1">
            <a:spLocks noChangeArrowheads="1"/>
          </p:cNvSpPr>
          <p:nvPr/>
        </p:nvSpPr>
        <p:spPr bwMode="auto">
          <a:xfrm>
            <a:off x="4853710" y="5543564"/>
            <a:ext cx="559307" cy="27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V</a:t>
            </a:r>
            <a:r>
              <a:rPr lang="de-DE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oice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0298" name="Object 4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942165"/>
              </p:ext>
            </p:extLst>
          </p:nvPr>
        </p:nvGraphicFramePr>
        <p:xfrm>
          <a:off x="5675313" y="5053026"/>
          <a:ext cx="169386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6" r:id="rId4" imgW="1016508" imgH="350520" progId="">
                  <p:embed/>
                </p:oleObj>
              </mc:Choice>
              <mc:Fallback>
                <p:oleObj r:id="rId4" imgW="1016508" imgH="350520" progId="">
                  <p:embed/>
                  <p:pic>
                    <p:nvPicPr>
                      <p:cNvPr id="0" name="Object 4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5313" y="5053026"/>
                        <a:ext cx="169386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9" name="Text Box 496"/>
          <p:cNvSpPr txBox="1">
            <a:spLocks noChangeArrowheads="1"/>
          </p:cNvSpPr>
          <p:nvPr/>
        </p:nvSpPr>
        <p:spPr bwMode="auto">
          <a:xfrm>
            <a:off x="6236284" y="5543564"/>
            <a:ext cx="573029" cy="27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V</a:t>
            </a:r>
            <a:r>
              <a:rPr lang="de-DE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ideo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296" name="Text Box 499"/>
          <p:cNvSpPr txBox="1">
            <a:spLocks noChangeArrowheads="1"/>
          </p:cNvSpPr>
          <p:nvPr/>
        </p:nvSpPr>
        <p:spPr bwMode="auto">
          <a:xfrm>
            <a:off x="6217396" y="1370013"/>
            <a:ext cx="635098" cy="2769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M</a:t>
            </a:r>
            <a:r>
              <a:rPr lang="de-DE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obile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292" name="Text Box 503"/>
          <p:cNvSpPr txBox="1">
            <a:spLocks noChangeArrowheads="1"/>
          </p:cNvSpPr>
          <p:nvPr/>
        </p:nvSpPr>
        <p:spPr bwMode="auto">
          <a:xfrm>
            <a:off x="7323410" y="876978"/>
            <a:ext cx="1085991" cy="27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Web </a:t>
            </a:r>
            <a:r>
              <a:rPr lang="de-DE" altLang="de-DE" sz="1200" dirty="0" err="1">
                <a:solidFill>
                  <a:srgbClr val="006699"/>
                </a:solidFill>
                <a:latin typeface="Arial" panose="020B0604020202020204" pitchFamily="34" charset="0"/>
              </a:rPr>
              <a:t>browser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289" name="Text Box 508"/>
          <p:cNvSpPr txBox="1">
            <a:spLocks noChangeArrowheads="1"/>
          </p:cNvSpPr>
          <p:nvPr/>
        </p:nvSpPr>
        <p:spPr bwMode="auto">
          <a:xfrm>
            <a:off x="4996591" y="1370013"/>
            <a:ext cx="627083" cy="2769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P</a:t>
            </a:r>
            <a:r>
              <a:rPr lang="de-DE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hone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259" name="Rectangle 522"/>
          <p:cNvSpPr>
            <a:spLocks noChangeArrowheads="1"/>
          </p:cNvSpPr>
          <p:nvPr/>
        </p:nvSpPr>
        <p:spPr bwMode="auto">
          <a:xfrm>
            <a:off x="2708275" y="3175000"/>
            <a:ext cx="4881563" cy="800100"/>
          </a:xfrm>
          <a:prstGeom prst="rect">
            <a:avLst/>
          </a:prstGeom>
          <a:gradFill rotWithShape="0">
            <a:gsLst>
              <a:gs pos="0">
                <a:srgbClr val="CAE3F7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 w="9525">
            <a:solidFill>
              <a:srgbClr val="CAE3F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0260" name="Text Box 523"/>
          <p:cNvSpPr txBox="1">
            <a:spLocks noChangeArrowheads="1"/>
          </p:cNvSpPr>
          <p:nvPr/>
        </p:nvSpPr>
        <p:spPr bwMode="auto">
          <a:xfrm>
            <a:off x="3531137" y="3319941"/>
            <a:ext cx="3070052" cy="3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600" b="1" dirty="0">
                <a:solidFill>
                  <a:srgbClr val="006699"/>
                </a:solidFill>
                <a:latin typeface="Arial" panose="020B0604020202020204" pitchFamily="34" charset="0"/>
              </a:rPr>
              <a:t>Unified </a:t>
            </a:r>
            <a:r>
              <a:rPr lang="de-DE" altLang="de-DE" sz="16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Messaging </a:t>
            </a:r>
            <a:r>
              <a:rPr lang="de-DE" altLang="de-DE" sz="16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Platform</a:t>
            </a:r>
            <a:endParaRPr lang="de-DE" altLang="de-DE" sz="16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0277" name="Text Box 525"/>
          <p:cNvSpPr txBox="1">
            <a:spLocks noChangeArrowheads="1"/>
          </p:cNvSpPr>
          <p:nvPr/>
        </p:nvSpPr>
        <p:spPr bwMode="auto">
          <a:xfrm>
            <a:off x="2176091" y="1370013"/>
            <a:ext cx="865931" cy="2769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de-DE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Mail </a:t>
            </a:r>
            <a:r>
              <a:rPr lang="de-DE" altLang="de-DE" sz="1200" dirty="0" err="1">
                <a:solidFill>
                  <a:srgbClr val="006699"/>
                </a:solidFill>
                <a:latin typeface="Arial" panose="020B0604020202020204" pitchFamily="34" charset="0"/>
              </a:rPr>
              <a:t>client</a:t>
            </a:r>
            <a:endParaRPr lang="de-DE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grpSp>
        <p:nvGrpSpPr>
          <p:cNvPr id="10262" name="Group 527"/>
          <p:cNvGrpSpPr>
            <a:grpSpLocks/>
          </p:cNvGrpSpPr>
          <p:nvPr/>
        </p:nvGrpSpPr>
        <p:grpSpPr bwMode="auto">
          <a:xfrm>
            <a:off x="2851150" y="3205163"/>
            <a:ext cx="490538" cy="704850"/>
            <a:chOff x="1926" y="2019"/>
            <a:chExt cx="309" cy="444"/>
          </a:xfrm>
        </p:grpSpPr>
        <p:pic>
          <p:nvPicPr>
            <p:cNvPr id="10275" name="Picture 528" descr="Server_freigestell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019"/>
              <a:ext cx="24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6" name="Picture 529" descr="Server_freigestell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3" y="2091"/>
              <a:ext cx="24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63" name="Group 530"/>
          <p:cNvGrpSpPr>
            <a:grpSpLocks/>
          </p:cNvGrpSpPr>
          <p:nvPr/>
        </p:nvGrpSpPr>
        <p:grpSpPr bwMode="auto">
          <a:xfrm>
            <a:off x="6978650" y="3214688"/>
            <a:ext cx="490538" cy="704850"/>
            <a:chOff x="1926" y="2019"/>
            <a:chExt cx="309" cy="444"/>
          </a:xfrm>
        </p:grpSpPr>
        <p:pic>
          <p:nvPicPr>
            <p:cNvPr id="10273" name="Picture 531" descr="Server_freigestell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" y="2019"/>
              <a:ext cx="24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4" name="Picture 532" descr="Server_freigestell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3" y="2091"/>
              <a:ext cx="242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4" name="Picture 533" descr="Fotolia_27674663_X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1690688"/>
            <a:ext cx="395288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5" name="Picture 534" descr="Fotolia_27674663_X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88" y="4941901"/>
            <a:ext cx="39528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66" name="Group 535"/>
          <p:cNvGrpSpPr>
            <a:grpSpLocks/>
          </p:cNvGrpSpPr>
          <p:nvPr/>
        </p:nvGrpSpPr>
        <p:grpSpPr bwMode="auto">
          <a:xfrm>
            <a:off x="3444877" y="1370013"/>
            <a:ext cx="1271588" cy="938212"/>
            <a:chOff x="2300" y="863"/>
            <a:chExt cx="801" cy="591"/>
          </a:xfrm>
        </p:grpSpPr>
        <p:sp>
          <p:nvSpPr>
            <p:cNvPr id="10271" name="Text Box 536"/>
            <p:cNvSpPr txBox="1">
              <a:spLocks noChangeArrowheads="1"/>
            </p:cNvSpPr>
            <p:nvPr/>
          </p:nvSpPr>
          <p:spPr bwMode="auto">
            <a:xfrm>
              <a:off x="2300" y="863"/>
              <a:ext cx="801" cy="1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4" tIns="45718" rIns="91434" bIns="4571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de-DE" altLang="de-DE" sz="1200" dirty="0">
                  <a:solidFill>
                    <a:srgbClr val="006699"/>
                  </a:solidFill>
                  <a:latin typeface="Arial" panose="020B0604020202020204" pitchFamily="34" charset="0"/>
                </a:rPr>
                <a:t>ERP </a:t>
              </a:r>
              <a:r>
                <a:rPr lang="de-DE" altLang="de-DE" sz="1200" dirty="0" err="1">
                  <a:solidFill>
                    <a:srgbClr val="006699"/>
                  </a:solidFill>
                  <a:latin typeface="Arial" panose="020B0604020202020204" pitchFamily="34" charset="0"/>
                </a:rPr>
                <a:t>application</a:t>
              </a:r>
              <a:endPara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endParaRPr>
            </a:p>
          </p:txBody>
        </p:sp>
        <p:pic>
          <p:nvPicPr>
            <p:cNvPr id="10272" name="Picture 537" descr="Fotolia_19200545_XS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0" y="1026"/>
              <a:ext cx="633" cy="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7" name="Picture 538" descr="client_mouse_frei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1662113"/>
            <a:ext cx="77628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68" name="Group 539"/>
          <p:cNvGrpSpPr>
            <a:grpSpLocks/>
          </p:cNvGrpSpPr>
          <p:nvPr/>
        </p:nvGrpSpPr>
        <p:grpSpPr bwMode="auto">
          <a:xfrm>
            <a:off x="2244727" y="4930789"/>
            <a:ext cx="803275" cy="889000"/>
            <a:chOff x="1544" y="2959"/>
            <a:chExt cx="506" cy="560"/>
          </a:xfrm>
        </p:grpSpPr>
        <p:pic>
          <p:nvPicPr>
            <p:cNvPr id="10269" name="Picture 540" descr="client_mouse_frei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1" y="2959"/>
              <a:ext cx="489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0" name="Text Box 541"/>
            <p:cNvSpPr txBox="1">
              <a:spLocks noChangeArrowheads="1"/>
            </p:cNvSpPr>
            <p:nvPr/>
          </p:nvSpPr>
          <p:spPr bwMode="auto">
            <a:xfrm>
              <a:off x="1544" y="3345"/>
              <a:ext cx="358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de-DE" altLang="de-DE" sz="1200" dirty="0" smtClean="0">
                  <a:solidFill>
                    <a:srgbClr val="006699"/>
                  </a:solidFill>
                  <a:latin typeface="Arial" panose="020B0604020202020204" pitchFamily="34" charset="0"/>
                </a:rPr>
                <a:t>Email</a:t>
              </a:r>
              <a:endParaRPr lang="de-DE" altLang="de-DE" sz="1200" dirty="0">
                <a:solidFill>
                  <a:srgbClr val="006699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69" name="Picture 1355" descr="Fotolia_5448301_X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275" y="1628775"/>
            <a:ext cx="94615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Picture 1346" descr="Fotolia_46425549_XS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779" y="1119188"/>
            <a:ext cx="8445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1358" descr="Fotolia_46939303_X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679" y="1692275"/>
            <a:ext cx="649288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Rectangle 1350"/>
          <p:cNvSpPr>
            <a:spLocks noChangeArrowheads="1"/>
          </p:cNvSpPr>
          <p:nvPr/>
        </p:nvSpPr>
        <p:spPr bwMode="auto">
          <a:xfrm>
            <a:off x="8013468" y="1773238"/>
            <a:ext cx="771525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94" tIns="46797" rIns="89994" bIns="46797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900" b="0" dirty="0">
                <a:solidFill>
                  <a:schemeClr val="tx1"/>
                </a:solidFill>
              </a:rPr>
              <a:t>LAN</a:t>
            </a:r>
          </a:p>
          <a:p>
            <a:pPr eaLnBrk="1" hangingPunct="1"/>
            <a:r>
              <a:rPr lang="de-DE" altLang="de-DE" sz="900" b="0" dirty="0">
                <a:solidFill>
                  <a:schemeClr val="tx1"/>
                </a:solidFill>
              </a:rPr>
              <a:t>WAN</a:t>
            </a:r>
          </a:p>
          <a:p>
            <a:pPr eaLnBrk="1" hangingPunct="1"/>
            <a:r>
              <a:rPr lang="de-DE" altLang="de-DE" sz="900" b="0" dirty="0">
                <a:solidFill>
                  <a:schemeClr val="tx1"/>
                </a:solidFill>
              </a:rPr>
              <a:t>Internet</a:t>
            </a:r>
          </a:p>
        </p:txBody>
      </p:sp>
      <p:pic>
        <p:nvPicPr>
          <p:cNvPr id="74" name="Picture 1352" descr="Fax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331" y="4973878"/>
            <a:ext cx="6921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1354" descr="Fotolia_5448301_X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28" y="4920129"/>
            <a:ext cx="946150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 Box 1487"/>
          <p:cNvSpPr txBox="1">
            <a:spLocks noChangeArrowheads="1"/>
          </p:cNvSpPr>
          <p:nvPr/>
        </p:nvSpPr>
        <p:spPr bwMode="auto">
          <a:xfrm>
            <a:off x="8204081" y="5550660"/>
            <a:ext cx="338542" cy="27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rgbClr val="006699"/>
                </a:solidFill>
              </a:rPr>
              <a:t>…</a:t>
            </a:r>
          </a:p>
        </p:txBody>
      </p:sp>
      <p:grpSp>
        <p:nvGrpSpPr>
          <p:cNvPr id="77" name="Group 1513"/>
          <p:cNvGrpSpPr>
            <a:grpSpLocks/>
          </p:cNvGrpSpPr>
          <p:nvPr/>
        </p:nvGrpSpPr>
        <p:grpSpPr bwMode="auto">
          <a:xfrm>
            <a:off x="2809875" y="2333625"/>
            <a:ext cx="95250" cy="811213"/>
            <a:chOff x="1818" y="1470"/>
            <a:chExt cx="60" cy="511"/>
          </a:xfrm>
        </p:grpSpPr>
        <p:sp>
          <p:nvSpPr>
            <p:cNvPr id="78" name="AutoShape 1492"/>
            <p:cNvSpPr>
              <a:spLocks noChangeArrowheads="1"/>
            </p:cNvSpPr>
            <p:nvPr/>
          </p:nvSpPr>
          <p:spPr bwMode="auto">
            <a:xfrm rot="3755545">
              <a:off x="1627" y="174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79" name="AutoShape 1504"/>
            <p:cNvSpPr>
              <a:spLocks noChangeArrowheads="1"/>
            </p:cNvSpPr>
            <p:nvPr/>
          </p:nvSpPr>
          <p:spPr bwMode="auto">
            <a:xfrm rot="-7044456">
              <a:off x="1637" y="166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80" name="Gruppieren 1"/>
          <p:cNvGrpSpPr>
            <a:grpSpLocks/>
          </p:cNvGrpSpPr>
          <p:nvPr/>
        </p:nvGrpSpPr>
        <p:grpSpPr bwMode="auto">
          <a:xfrm>
            <a:off x="5205413" y="2306638"/>
            <a:ext cx="152400" cy="798512"/>
            <a:chOff x="5282406" y="2305844"/>
            <a:chExt cx="152400" cy="798513"/>
          </a:xfrm>
        </p:grpSpPr>
        <p:sp>
          <p:nvSpPr>
            <p:cNvPr id="81" name="AutoShape 1515"/>
            <p:cNvSpPr>
              <a:spLocks noChangeArrowheads="1"/>
            </p:cNvSpPr>
            <p:nvPr/>
          </p:nvSpPr>
          <p:spPr bwMode="auto">
            <a:xfrm rot="5400000">
              <a:off x="4979987" y="2722563"/>
              <a:ext cx="684213" cy="79375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82" name="AutoShape 1516"/>
            <p:cNvSpPr>
              <a:spLocks noChangeArrowheads="1"/>
            </p:cNvSpPr>
            <p:nvPr/>
          </p:nvSpPr>
          <p:spPr bwMode="auto">
            <a:xfrm rot="-5400000">
              <a:off x="5053012" y="2608263"/>
              <a:ext cx="684213" cy="79375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83" name="Group 1517"/>
          <p:cNvGrpSpPr>
            <a:grpSpLocks/>
          </p:cNvGrpSpPr>
          <p:nvPr/>
        </p:nvGrpSpPr>
        <p:grpSpPr bwMode="auto">
          <a:xfrm>
            <a:off x="4117975" y="2330450"/>
            <a:ext cx="95250" cy="811213"/>
            <a:chOff x="1818" y="1470"/>
            <a:chExt cx="60" cy="511"/>
          </a:xfrm>
        </p:grpSpPr>
        <p:sp>
          <p:nvSpPr>
            <p:cNvPr id="84" name="AutoShape 1518"/>
            <p:cNvSpPr>
              <a:spLocks noChangeArrowheads="1"/>
            </p:cNvSpPr>
            <p:nvPr/>
          </p:nvSpPr>
          <p:spPr bwMode="auto">
            <a:xfrm rot="3755545">
              <a:off x="1627" y="174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85" name="AutoShape 1519"/>
            <p:cNvSpPr>
              <a:spLocks noChangeArrowheads="1"/>
            </p:cNvSpPr>
            <p:nvPr/>
          </p:nvSpPr>
          <p:spPr bwMode="auto">
            <a:xfrm rot="-7044456">
              <a:off x="1637" y="166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86" name="Group 1527"/>
          <p:cNvGrpSpPr>
            <a:grpSpLocks/>
          </p:cNvGrpSpPr>
          <p:nvPr/>
        </p:nvGrpSpPr>
        <p:grpSpPr bwMode="auto">
          <a:xfrm>
            <a:off x="6231615" y="2387600"/>
            <a:ext cx="196850" cy="754063"/>
            <a:chOff x="4186" y="1480"/>
            <a:chExt cx="124" cy="475"/>
          </a:xfrm>
        </p:grpSpPr>
        <p:sp>
          <p:nvSpPr>
            <p:cNvPr id="87" name="AutoShape 1521"/>
            <p:cNvSpPr>
              <a:spLocks noChangeArrowheads="1"/>
            </p:cNvSpPr>
            <p:nvPr/>
          </p:nvSpPr>
          <p:spPr bwMode="auto">
            <a:xfrm rot="17844455" flipH="1">
              <a:off x="3995" y="1715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88" name="AutoShape 1522"/>
            <p:cNvSpPr>
              <a:spLocks noChangeArrowheads="1"/>
            </p:cNvSpPr>
            <p:nvPr/>
          </p:nvSpPr>
          <p:spPr bwMode="auto">
            <a:xfrm rot="7044456" flipH="1">
              <a:off x="4069" y="167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89" name="Group 1528"/>
          <p:cNvGrpSpPr>
            <a:grpSpLocks/>
          </p:cNvGrpSpPr>
          <p:nvPr/>
        </p:nvGrpSpPr>
        <p:grpSpPr bwMode="auto">
          <a:xfrm>
            <a:off x="7360550" y="2393950"/>
            <a:ext cx="196850" cy="754063"/>
            <a:chOff x="4186" y="1480"/>
            <a:chExt cx="124" cy="475"/>
          </a:xfrm>
        </p:grpSpPr>
        <p:sp>
          <p:nvSpPr>
            <p:cNvPr id="90" name="AutoShape 1529"/>
            <p:cNvSpPr>
              <a:spLocks noChangeArrowheads="1"/>
            </p:cNvSpPr>
            <p:nvPr/>
          </p:nvSpPr>
          <p:spPr bwMode="auto">
            <a:xfrm rot="17844455" flipH="1">
              <a:off x="3995" y="1715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91" name="AutoShape 1530"/>
            <p:cNvSpPr>
              <a:spLocks noChangeArrowheads="1"/>
            </p:cNvSpPr>
            <p:nvPr/>
          </p:nvSpPr>
          <p:spPr bwMode="auto">
            <a:xfrm rot="7044456" flipH="1">
              <a:off x="4069" y="167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92" name="Group 1531"/>
          <p:cNvGrpSpPr>
            <a:grpSpLocks/>
          </p:cNvGrpSpPr>
          <p:nvPr/>
        </p:nvGrpSpPr>
        <p:grpSpPr bwMode="auto">
          <a:xfrm>
            <a:off x="6283325" y="4026127"/>
            <a:ext cx="95250" cy="811213"/>
            <a:chOff x="1818" y="1470"/>
            <a:chExt cx="60" cy="511"/>
          </a:xfrm>
        </p:grpSpPr>
        <p:sp>
          <p:nvSpPr>
            <p:cNvPr id="93" name="AutoShape 1532"/>
            <p:cNvSpPr>
              <a:spLocks noChangeArrowheads="1"/>
            </p:cNvSpPr>
            <p:nvPr/>
          </p:nvSpPr>
          <p:spPr bwMode="auto">
            <a:xfrm rot="3755545">
              <a:off x="1627" y="174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94" name="AutoShape 1533"/>
            <p:cNvSpPr>
              <a:spLocks noChangeArrowheads="1"/>
            </p:cNvSpPr>
            <p:nvPr/>
          </p:nvSpPr>
          <p:spPr bwMode="auto">
            <a:xfrm rot="-7044456">
              <a:off x="1637" y="166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95" name="Group 1534"/>
          <p:cNvGrpSpPr>
            <a:grpSpLocks/>
          </p:cNvGrpSpPr>
          <p:nvPr/>
        </p:nvGrpSpPr>
        <p:grpSpPr bwMode="auto">
          <a:xfrm>
            <a:off x="5191578" y="4064227"/>
            <a:ext cx="152400" cy="798513"/>
            <a:chOff x="3442" y="1452"/>
            <a:chExt cx="96" cy="503"/>
          </a:xfrm>
        </p:grpSpPr>
        <p:sp>
          <p:nvSpPr>
            <p:cNvPr id="96" name="AutoShape 1535"/>
            <p:cNvSpPr>
              <a:spLocks noChangeArrowheads="1"/>
            </p:cNvSpPr>
            <p:nvPr/>
          </p:nvSpPr>
          <p:spPr bwMode="auto">
            <a:xfrm rot="5400000">
              <a:off x="3251" y="1715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97" name="AutoShape 1536"/>
            <p:cNvSpPr>
              <a:spLocks noChangeArrowheads="1"/>
            </p:cNvSpPr>
            <p:nvPr/>
          </p:nvSpPr>
          <p:spPr bwMode="auto">
            <a:xfrm rot="-5400000">
              <a:off x="3297" y="1643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98" name="Group 1537"/>
          <p:cNvGrpSpPr>
            <a:grpSpLocks/>
          </p:cNvGrpSpPr>
          <p:nvPr/>
        </p:nvGrpSpPr>
        <p:grpSpPr bwMode="auto">
          <a:xfrm>
            <a:off x="7403643" y="4032477"/>
            <a:ext cx="95250" cy="811213"/>
            <a:chOff x="1818" y="1470"/>
            <a:chExt cx="60" cy="511"/>
          </a:xfrm>
        </p:grpSpPr>
        <p:sp>
          <p:nvSpPr>
            <p:cNvPr id="99" name="AutoShape 1538"/>
            <p:cNvSpPr>
              <a:spLocks noChangeArrowheads="1"/>
            </p:cNvSpPr>
            <p:nvPr/>
          </p:nvSpPr>
          <p:spPr bwMode="auto">
            <a:xfrm rot="3755545">
              <a:off x="1627" y="174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100" name="AutoShape 1539"/>
            <p:cNvSpPr>
              <a:spLocks noChangeArrowheads="1"/>
            </p:cNvSpPr>
            <p:nvPr/>
          </p:nvSpPr>
          <p:spPr bwMode="auto">
            <a:xfrm rot="-7044456">
              <a:off x="1637" y="166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101" name="Group 1540"/>
          <p:cNvGrpSpPr>
            <a:grpSpLocks/>
          </p:cNvGrpSpPr>
          <p:nvPr/>
        </p:nvGrpSpPr>
        <p:grpSpPr bwMode="auto">
          <a:xfrm>
            <a:off x="2774950" y="4022952"/>
            <a:ext cx="196850" cy="754063"/>
            <a:chOff x="4186" y="1480"/>
            <a:chExt cx="124" cy="475"/>
          </a:xfrm>
        </p:grpSpPr>
        <p:sp>
          <p:nvSpPr>
            <p:cNvPr id="102" name="AutoShape 1541"/>
            <p:cNvSpPr>
              <a:spLocks noChangeArrowheads="1"/>
            </p:cNvSpPr>
            <p:nvPr/>
          </p:nvSpPr>
          <p:spPr bwMode="auto">
            <a:xfrm rot="17844455" flipH="1">
              <a:off x="3995" y="1715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103" name="AutoShape 1542"/>
            <p:cNvSpPr>
              <a:spLocks noChangeArrowheads="1"/>
            </p:cNvSpPr>
            <p:nvPr/>
          </p:nvSpPr>
          <p:spPr bwMode="auto">
            <a:xfrm rot="7044456" flipH="1">
              <a:off x="4069" y="167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  <p:grpSp>
        <p:nvGrpSpPr>
          <p:cNvPr id="104" name="Group 1543"/>
          <p:cNvGrpSpPr>
            <a:grpSpLocks/>
          </p:cNvGrpSpPr>
          <p:nvPr/>
        </p:nvGrpSpPr>
        <p:grpSpPr bwMode="auto">
          <a:xfrm>
            <a:off x="4067175" y="4029302"/>
            <a:ext cx="196850" cy="754063"/>
            <a:chOff x="4186" y="1480"/>
            <a:chExt cx="124" cy="475"/>
          </a:xfrm>
        </p:grpSpPr>
        <p:sp>
          <p:nvSpPr>
            <p:cNvPr id="105" name="AutoShape 1544"/>
            <p:cNvSpPr>
              <a:spLocks noChangeArrowheads="1"/>
            </p:cNvSpPr>
            <p:nvPr/>
          </p:nvSpPr>
          <p:spPr bwMode="auto">
            <a:xfrm rot="17844455" flipH="1">
              <a:off x="3995" y="1715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A3C2E1"/>
                </a:gs>
                <a:gs pos="100000">
                  <a:srgbClr val="0066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106" name="AutoShape 1545"/>
            <p:cNvSpPr>
              <a:spLocks noChangeArrowheads="1"/>
            </p:cNvSpPr>
            <p:nvPr/>
          </p:nvSpPr>
          <p:spPr bwMode="auto">
            <a:xfrm rot="7044456" flipH="1">
              <a:off x="4069" y="1671"/>
              <a:ext cx="431" cy="50"/>
            </a:xfrm>
            <a:prstGeom prst="rightArrow">
              <a:avLst>
                <a:gd name="adj1" fmla="val 48000"/>
                <a:gd name="adj2" fmla="val 143667"/>
              </a:avLst>
            </a:prstGeom>
            <a:gradFill rotWithShape="1">
              <a:gsLst>
                <a:gs pos="0">
                  <a:srgbClr val="C5E5FF"/>
                </a:gs>
                <a:gs pos="100000">
                  <a:srgbClr val="0099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3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871" grpId="0" autoUpdateAnimBg="0"/>
      <p:bldP spid="103872" grpId="0" autoUpdateAnimBg="0"/>
      <p:bldP spid="103873" grpId="0" autoUpdateAnimBg="0"/>
      <p:bldP spid="10390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37"/>
          <p:cNvSpPr>
            <a:spLocks noChangeShapeType="1"/>
          </p:cNvSpPr>
          <p:nvPr/>
        </p:nvSpPr>
        <p:spPr bwMode="auto">
          <a:xfrm flipH="1">
            <a:off x="7440613" y="3197045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267" name="Line 40"/>
          <p:cNvSpPr>
            <a:spLocks noChangeShapeType="1"/>
          </p:cNvSpPr>
          <p:nvPr/>
        </p:nvSpPr>
        <p:spPr bwMode="auto">
          <a:xfrm flipH="1">
            <a:off x="5002213" y="2816045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pic>
        <p:nvPicPr>
          <p:cNvPr id="11272" name="Picture 71" descr="Server_freigestel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2657295"/>
            <a:ext cx="74136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72" descr="Server_freigestel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2673170"/>
            <a:ext cx="74136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73" descr="Server_freigestell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0" y="4438470"/>
            <a:ext cx="74136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5" name="Group 74"/>
          <p:cNvGrpSpPr>
            <a:grpSpLocks/>
          </p:cNvGrpSpPr>
          <p:nvPr/>
        </p:nvGrpSpPr>
        <p:grpSpPr bwMode="auto">
          <a:xfrm>
            <a:off x="2366963" y="1881008"/>
            <a:ext cx="1154112" cy="973137"/>
            <a:chOff x="2260" y="1251"/>
            <a:chExt cx="571" cy="433"/>
          </a:xfrm>
        </p:grpSpPr>
        <p:pic>
          <p:nvPicPr>
            <p:cNvPr id="11300" name="Picture 75" descr="client_mouse_fre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2" y="1251"/>
              <a:ext cx="419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01" name="Picture 76" descr="client_mouse_fre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" y="1360"/>
              <a:ext cx="419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6" name="Line 36"/>
          <p:cNvSpPr>
            <a:spLocks noChangeShapeType="1"/>
          </p:cNvSpPr>
          <p:nvPr/>
        </p:nvSpPr>
        <p:spPr bwMode="auto">
          <a:xfrm>
            <a:off x="8050213" y="1825445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277" name="Line 38"/>
          <p:cNvSpPr>
            <a:spLocks noChangeShapeType="1"/>
          </p:cNvSpPr>
          <p:nvPr/>
        </p:nvSpPr>
        <p:spPr bwMode="auto">
          <a:xfrm flipH="1">
            <a:off x="6392863" y="5254445"/>
            <a:ext cx="165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de-DE" altLang="de-DE" dirty="0" smtClean="0"/>
              <a:t>PAPAGENO </a:t>
            </a:r>
            <a:r>
              <a:rPr lang="en-GB" altLang="de-DE" dirty="0" smtClean="0"/>
              <a:t>- Any Platform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834112" y="1247823"/>
            <a:ext cx="3505200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de-DE" sz="1400" dirty="0">
                <a:solidFill>
                  <a:srgbClr val="006699"/>
                </a:solidFill>
                <a:latin typeface="+mn-lt"/>
              </a:rPr>
              <a:t>PAPAGENO is available </a:t>
            </a:r>
            <a:r>
              <a:rPr lang="en-GB" altLang="de-DE" sz="1400" dirty="0" smtClean="0">
                <a:solidFill>
                  <a:srgbClr val="006699"/>
                </a:solidFill>
                <a:latin typeface="+mn-lt"/>
              </a:rPr>
              <a:t>on</a:t>
            </a:r>
            <a:endParaRPr lang="en-GB" altLang="de-DE" sz="14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62485" name="Rectangle 21"/>
          <p:cNvSpPr>
            <a:spLocks noChangeArrowheads="1"/>
          </p:cNvSpPr>
          <p:nvPr/>
        </p:nvSpPr>
        <p:spPr bwMode="auto">
          <a:xfrm>
            <a:off x="834451" y="3598530"/>
            <a:ext cx="3958048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can 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be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combined</a:t>
            </a:r>
          </a:p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can 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be integrated into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heterogeneous </a:t>
            </a:r>
            <a:b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networks</a:t>
            </a:r>
            <a:endParaRPr lang="en-GB" altLang="de-DE" sz="1200" dirty="0" smtClean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d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istributed 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server installations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on 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different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platforms</a:t>
            </a:r>
            <a:endParaRPr lang="en-GB" altLang="de-DE" sz="1200" dirty="0" smtClean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any 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number of different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clients on 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different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platforms</a:t>
            </a:r>
            <a:endParaRPr lang="en-GB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endParaRPr lang="en-GB" altLang="de-DE" sz="12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endParaRPr lang="en-GB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176213" indent="-176213">
              <a:lnSpc>
                <a:spcPct val="120000"/>
              </a:lnSpc>
              <a:spcBef>
                <a:spcPts val="0"/>
              </a:spcBef>
              <a:buSzPct val="130000"/>
              <a:buFontTx/>
              <a:buChar char="•"/>
              <a:tabLst>
                <a:tab pos="176213" algn="l"/>
              </a:tabLst>
            </a:pPr>
            <a:endParaRPr lang="en-GB" altLang="de-DE" sz="14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11284" name="Rectangle 19"/>
          <p:cNvSpPr>
            <a:spLocks noChangeArrowheads="1"/>
          </p:cNvSpPr>
          <p:nvPr/>
        </p:nvSpPr>
        <p:spPr bwMode="auto">
          <a:xfrm>
            <a:off x="5546725" y="5827533"/>
            <a:ext cx="565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de-DE" sz="1400" b="1">
                <a:solidFill>
                  <a:schemeClr val="hlink"/>
                </a:solidFill>
                <a:latin typeface="Arial" panose="020B0604020202020204" pitchFamily="34" charset="0"/>
              </a:rPr>
              <a:t>Unix</a:t>
            </a:r>
          </a:p>
        </p:txBody>
      </p:sp>
      <p:sp>
        <p:nvSpPr>
          <p:cNvPr id="11285" name="Rectangle 16"/>
          <p:cNvSpPr>
            <a:spLocks noChangeArrowheads="1"/>
          </p:cNvSpPr>
          <p:nvPr/>
        </p:nvSpPr>
        <p:spPr bwMode="auto">
          <a:xfrm>
            <a:off x="4183870" y="2327003"/>
            <a:ext cx="85848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de-DE" sz="12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Windows</a:t>
            </a:r>
            <a:endParaRPr lang="en-GB" altLang="de-DE" sz="12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1286" name="Rectangle 18"/>
          <p:cNvSpPr>
            <a:spLocks noChangeArrowheads="1"/>
          </p:cNvSpPr>
          <p:nvPr/>
        </p:nvSpPr>
        <p:spPr bwMode="auto">
          <a:xfrm>
            <a:off x="6531469" y="2016099"/>
            <a:ext cx="1476984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GB" altLang="de-DE" sz="1200" b="1" dirty="0">
                <a:solidFill>
                  <a:schemeClr val="hlink"/>
                </a:solidFill>
                <a:latin typeface="Arial" panose="020B0604020202020204" pitchFamily="34" charset="0"/>
              </a:rPr>
              <a:t>Linux</a:t>
            </a:r>
            <a:r>
              <a:rPr lang="en-GB" altLang="de-DE" sz="1400" b="1" dirty="0">
                <a:solidFill>
                  <a:schemeClr val="hlink"/>
                </a:solidFill>
                <a:latin typeface="Arial" panose="020B0604020202020204" pitchFamily="34" charset="0"/>
              </a:rPr>
              <a:t/>
            </a:r>
            <a:br>
              <a:rPr lang="en-GB" altLang="de-DE" sz="1400" b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  <a:t>Red </a:t>
            </a:r>
            <a: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Hat/CentOS/</a:t>
            </a:r>
            <a:b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SUSE/Fedora/Ubuntu</a:t>
            </a:r>
            <a:endParaRPr lang="en-GB" altLang="de-DE" sz="10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11295" name="Picture 42" descr="Alph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541533"/>
            <a:ext cx="630238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6" name="Picture 43" descr="Omeg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938" y="3465333"/>
            <a:ext cx="863600" cy="62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99" name="Picture 46" descr="Alph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5217933"/>
            <a:ext cx="630238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0" name="Rectangle 80"/>
          <p:cNvSpPr>
            <a:spLocks noChangeArrowheads="1"/>
          </p:cNvSpPr>
          <p:nvPr/>
        </p:nvSpPr>
        <p:spPr bwMode="auto">
          <a:xfrm rot="5400000">
            <a:off x="7674513" y="5039488"/>
            <a:ext cx="1178437" cy="279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9994" tIns="46797" rIns="89994" bIns="4679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 b="1" dirty="0">
                <a:latin typeface="Arial" panose="020B0604020202020204" pitchFamily="34" charset="0"/>
              </a:rPr>
              <a:t>TCP/IP LAN</a:t>
            </a:r>
          </a:p>
        </p:txBody>
      </p:sp>
      <p:grpSp>
        <p:nvGrpSpPr>
          <p:cNvPr id="11292" name="Group 77"/>
          <p:cNvGrpSpPr>
            <a:grpSpLocks/>
          </p:cNvGrpSpPr>
          <p:nvPr/>
        </p:nvGrpSpPr>
        <p:grpSpPr bwMode="auto">
          <a:xfrm>
            <a:off x="2849563" y="4916308"/>
            <a:ext cx="1154112" cy="973137"/>
            <a:chOff x="2260" y="1251"/>
            <a:chExt cx="571" cy="433"/>
          </a:xfrm>
        </p:grpSpPr>
        <p:pic>
          <p:nvPicPr>
            <p:cNvPr id="11293" name="Picture 78" descr="client_mouse_fre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2" y="1251"/>
              <a:ext cx="419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94" name="Picture 79" descr="client_mouse_fre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" y="1360"/>
              <a:ext cx="419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Rectangle 94"/>
          <p:cNvSpPr>
            <a:spLocks noChangeArrowheads="1"/>
          </p:cNvSpPr>
          <p:nvPr/>
        </p:nvSpPr>
        <p:spPr bwMode="auto">
          <a:xfrm rot="2013185">
            <a:off x="3240443" y="2867923"/>
            <a:ext cx="1101725" cy="46038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EAD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39" name="Rectangle 95"/>
          <p:cNvSpPr>
            <a:spLocks noChangeArrowheads="1"/>
          </p:cNvSpPr>
          <p:nvPr/>
        </p:nvSpPr>
        <p:spPr bwMode="auto">
          <a:xfrm rot="2013185">
            <a:off x="2943196" y="3131448"/>
            <a:ext cx="1281112" cy="46038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EAD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0" name="Rectangle 97"/>
          <p:cNvSpPr>
            <a:spLocks noChangeArrowheads="1"/>
          </p:cNvSpPr>
          <p:nvPr/>
        </p:nvSpPr>
        <p:spPr bwMode="auto">
          <a:xfrm>
            <a:off x="5028361" y="3240354"/>
            <a:ext cx="1817688" cy="36513"/>
          </a:xfrm>
          <a:prstGeom prst="rect">
            <a:avLst/>
          </a:prstGeom>
          <a:gradFill rotWithShape="1">
            <a:gsLst>
              <a:gs pos="0">
                <a:srgbClr val="0066CC"/>
              </a:gs>
              <a:gs pos="100000">
                <a:srgbClr val="9FC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1" name="Rectangle 100"/>
          <p:cNvSpPr>
            <a:spLocks noChangeArrowheads="1"/>
          </p:cNvSpPr>
          <p:nvPr/>
        </p:nvSpPr>
        <p:spPr bwMode="auto">
          <a:xfrm rot="12938492">
            <a:off x="4616842" y="4143303"/>
            <a:ext cx="1188000" cy="36513"/>
          </a:xfrm>
          <a:prstGeom prst="rect">
            <a:avLst/>
          </a:prstGeom>
          <a:gradFill rotWithShape="1">
            <a:gsLst>
              <a:gs pos="0">
                <a:srgbClr val="0066CC"/>
              </a:gs>
              <a:gs pos="100000">
                <a:srgbClr val="9FC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2" name="Rectangle 99"/>
          <p:cNvSpPr>
            <a:spLocks noChangeArrowheads="1"/>
          </p:cNvSpPr>
          <p:nvPr/>
        </p:nvSpPr>
        <p:spPr bwMode="auto">
          <a:xfrm rot="19339057">
            <a:off x="5953270" y="4124840"/>
            <a:ext cx="1161762" cy="44179"/>
          </a:xfrm>
          <a:prstGeom prst="rect">
            <a:avLst/>
          </a:prstGeom>
          <a:gradFill rotWithShape="1">
            <a:gsLst>
              <a:gs pos="0">
                <a:srgbClr val="0066CC"/>
              </a:gs>
              <a:gs pos="100000">
                <a:srgbClr val="9FC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3" name="Rectangle 91"/>
          <p:cNvSpPr>
            <a:spLocks noChangeArrowheads="1"/>
          </p:cNvSpPr>
          <p:nvPr/>
        </p:nvSpPr>
        <p:spPr bwMode="auto">
          <a:xfrm rot="20251546">
            <a:off x="3703717" y="5080138"/>
            <a:ext cx="1940084" cy="46037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EAD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4" name="Rectangle 93"/>
          <p:cNvSpPr>
            <a:spLocks noChangeArrowheads="1"/>
          </p:cNvSpPr>
          <p:nvPr/>
        </p:nvSpPr>
        <p:spPr bwMode="auto">
          <a:xfrm rot="20251546">
            <a:off x="3729117" y="5353188"/>
            <a:ext cx="1940084" cy="46037"/>
          </a:xfrm>
          <a:prstGeom prst="rect">
            <a:avLst/>
          </a:prstGeom>
          <a:gradFill rotWithShape="1">
            <a:gsLst>
              <a:gs pos="0">
                <a:srgbClr val="FFCC99"/>
              </a:gs>
              <a:gs pos="100000">
                <a:srgbClr val="FFEAD5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grpSp>
        <p:nvGrpSpPr>
          <p:cNvPr id="45" name="Group 89"/>
          <p:cNvGrpSpPr>
            <a:grpSpLocks/>
          </p:cNvGrpSpPr>
          <p:nvPr/>
        </p:nvGrpSpPr>
        <p:grpSpPr bwMode="auto">
          <a:xfrm>
            <a:off x="5885998" y="5322708"/>
            <a:ext cx="687387" cy="514350"/>
            <a:chOff x="4009" y="3150"/>
            <a:chExt cx="433" cy="324"/>
          </a:xfrm>
        </p:grpSpPr>
        <p:sp>
          <p:nvSpPr>
            <p:cNvPr id="46" name="Oval 87"/>
            <p:cNvSpPr>
              <a:spLocks noChangeArrowheads="1"/>
            </p:cNvSpPr>
            <p:nvPr/>
          </p:nvSpPr>
          <p:spPr bwMode="auto">
            <a:xfrm>
              <a:off x="4032" y="3150"/>
              <a:ext cx="330" cy="324"/>
            </a:xfrm>
            <a:prstGeom prst="ellipse">
              <a:avLst/>
            </a:prstGeom>
            <a:gradFill rotWithShape="1">
              <a:gsLst>
                <a:gs pos="0">
                  <a:srgbClr val="D5DCFB"/>
                </a:gs>
                <a:gs pos="100000">
                  <a:srgbClr val="0099C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99CC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sp>
          <p:nvSpPr>
            <p:cNvPr id="47" name="Rectangle 88"/>
            <p:cNvSpPr>
              <a:spLocks noChangeArrowheads="1"/>
            </p:cNvSpPr>
            <p:nvPr/>
          </p:nvSpPr>
          <p:spPr bwMode="auto">
            <a:xfrm>
              <a:off x="4009" y="3239"/>
              <a:ext cx="43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 marL="176213" indent="-176213"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76213" algn="l"/>
                </a:tabLs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SzPct val="130000"/>
              </a:pPr>
              <a:r>
                <a:rPr lang="de-DE" altLang="de-DE" sz="1000" b="0">
                  <a:solidFill>
                    <a:schemeClr val="tx1"/>
                  </a:solidFill>
                </a:rPr>
                <a:t>THETA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 autoUpdateAnimBg="0"/>
      <p:bldP spid="6248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439270"/>
            <a:ext cx="77724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de-DE" dirty="0" smtClean="0"/>
              <a:t>Any Environment</a:t>
            </a:r>
          </a:p>
        </p:txBody>
      </p:sp>
      <p:sp>
        <p:nvSpPr>
          <p:cNvPr id="12292" name="Rectangle 1030"/>
          <p:cNvSpPr>
            <a:spLocks noChangeArrowheads="1"/>
          </p:cNvSpPr>
          <p:nvPr/>
        </p:nvSpPr>
        <p:spPr bwMode="auto">
          <a:xfrm>
            <a:off x="840245" y="2146300"/>
            <a:ext cx="1227492" cy="6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GB" altLang="de-DE" sz="1400" b="1" dirty="0">
                <a:solidFill>
                  <a:srgbClr val="006699"/>
                </a:solidFill>
                <a:latin typeface="Arial" panose="020B0604020202020204" pitchFamily="34" charset="0"/>
              </a:rPr>
              <a:t>PAPAGENO</a:t>
            </a:r>
            <a:r>
              <a:rPr lang="en-GB" alt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br>
              <a:rPr lang="en-GB" altLang="de-DE" sz="1200" b="1" dirty="0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GB" altLang="de-DE" sz="1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Windows</a:t>
            </a: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/>
            </a:r>
            <a:b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</a:br>
            <a:r>
              <a:rPr lang="en-GB" altLang="de-DE" sz="1200" dirty="0">
                <a:solidFill>
                  <a:srgbClr val="006699"/>
                </a:solidFill>
                <a:latin typeface="Arial" panose="020B0604020202020204" pitchFamily="34" charset="0"/>
              </a:rPr>
              <a:t> Linux or Unix </a:t>
            </a:r>
          </a:p>
        </p:txBody>
      </p:sp>
      <p:sp>
        <p:nvSpPr>
          <p:cNvPr id="123911" name="Rectangle 1031"/>
          <p:cNvSpPr>
            <a:spLocks noChangeArrowheads="1"/>
          </p:cNvSpPr>
          <p:nvPr/>
        </p:nvSpPr>
        <p:spPr bwMode="auto">
          <a:xfrm>
            <a:off x="832168" y="1227605"/>
            <a:ext cx="7331075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PAPAGENO cooperates with every SMTP-able mail system.</a:t>
            </a:r>
          </a:p>
        </p:txBody>
      </p:sp>
      <p:sp>
        <p:nvSpPr>
          <p:cNvPr id="123912" name="Rectangle 1032"/>
          <p:cNvSpPr>
            <a:spLocks noChangeArrowheads="1"/>
          </p:cNvSpPr>
          <p:nvPr/>
        </p:nvSpPr>
        <p:spPr bwMode="auto">
          <a:xfrm>
            <a:off x="832167" y="5941360"/>
            <a:ext cx="7411085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PAPAGENO can be integrated into all systems </a:t>
            </a:r>
            <a:r>
              <a:rPr lang="en-GB" altLang="de-DE" sz="1400" dirty="0" smtClean="0">
                <a:solidFill>
                  <a:schemeClr val="hlin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or </a:t>
            </a:r>
            <a:r>
              <a:rPr lang="en-GB" altLang="de-DE" sz="1400" dirty="0">
                <a:solidFill>
                  <a:schemeClr val="hlin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into company own applications via open interfaces.</a:t>
            </a:r>
          </a:p>
        </p:txBody>
      </p:sp>
      <p:sp>
        <p:nvSpPr>
          <p:cNvPr id="12295" name="Rectangle 1034"/>
          <p:cNvSpPr>
            <a:spLocks noChangeArrowheads="1"/>
          </p:cNvSpPr>
          <p:nvPr/>
        </p:nvSpPr>
        <p:spPr bwMode="auto">
          <a:xfrm>
            <a:off x="2926438" y="3632200"/>
            <a:ext cx="4991100" cy="1733550"/>
          </a:xfrm>
          <a:prstGeom prst="rect">
            <a:avLst/>
          </a:prstGeom>
          <a:solidFill>
            <a:schemeClr val="bg1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2297" name="Line 1036"/>
          <p:cNvSpPr>
            <a:spLocks noChangeShapeType="1"/>
          </p:cNvSpPr>
          <p:nvPr/>
        </p:nvSpPr>
        <p:spPr bwMode="auto">
          <a:xfrm>
            <a:off x="4632048" y="4878388"/>
            <a:ext cx="2304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299" name="Rectangle 1041"/>
          <p:cNvSpPr>
            <a:spLocks noChangeArrowheads="1"/>
          </p:cNvSpPr>
          <p:nvPr/>
        </p:nvSpPr>
        <p:spPr bwMode="auto">
          <a:xfrm>
            <a:off x="4463138" y="3751263"/>
            <a:ext cx="2625725" cy="55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505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ERP,</a:t>
            </a:r>
            <a: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  <a:t/>
            </a:r>
            <a:b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de-DE" sz="1000" b="1" dirty="0">
                <a:solidFill>
                  <a:schemeClr val="hlink"/>
                </a:solidFill>
                <a:latin typeface="Arial" panose="020B0604020202020204" pitchFamily="34" charset="0"/>
              </a:rPr>
              <a:t>W</a:t>
            </a:r>
            <a: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orkflow, DMS,</a:t>
            </a:r>
            <a:b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</a:br>
            <a:r>
              <a:rPr lang="en-GB" altLang="de-DE" sz="10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CRM, Archiving, …</a:t>
            </a:r>
            <a:endParaRPr lang="en-GB" altLang="de-DE" sz="1000" b="1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12302" name="Rectangle 1047"/>
          <p:cNvSpPr>
            <a:spLocks noChangeArrowheads="1"/>
          </p:cNvSpPr>
          <p:nvPr/>
        </p:nvSpPr>
        <p:spPr bwMode="auto">
          <a:xfrm>
            <a:off x="2926438" y="1738313"/>
            <a:ext cx="4978400" cy="1703387"/>
          </a:xfrm>
          <a:prstGeom prst="rect">
            <a:avLst/>
          </a:prstGeom>
          <a:solidFill>
            <a:schemeClr val="bg1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12306" name="Line 1052"/>
          <p:cNvSpPr>
            <a:spLocks noChangeShapeType="1"/>
          </p:cNvSpPr>
          <p:nvPr/>
        </p:nvSpPr>
        <p:spPr bwMode="auto">
          <a:xfrm>
            <a:off x="4621888" y="2870200"/>
            <a:ext cx="2304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2308" name="Rectangle 1057"/>
          <p:cNvSpPr>
            <a:spLocks noChangeArrowheads="1"/>
          </p:cNvSpPr>
          <p:nvPr/>
        </p:nvSpPr>
        <p:spPr bwMode="auto">
          <a:xfrm>
            <a:off x="4755238" y="2074863"/>
            <a:ext cx="18684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GB" altLang="de-DE" sz="1200" b="1">
                <a:solidFill>
                  <a:schemeClr val="hlink"/>
                </a:solidFill>
                <a:latin typeface="Arial" panose="020B0604020202020204" pitchFamily="34" charset="0"/>
              </a:rPr>
              <a:t>mail server </a:t>
            </a:r>
          </a:p>
        </p:txBody>
      </p:sp>
      <p:sp>
        <p:nvSpPr>
          <p:cNvPr id="12309" name="Rectangle 1058"/>
          <p:cNvSpPr>
            <a:spLocks noChangeArrowheads="1"/>
          </p:cNvSpPr>
          <p:nvPr/>
        </p:nvSpPr>
        <p:spPr bwMode="auto">
          <a:xfrm>
            <a:off x="6774538" y="2074863"/>
            <a:ext cx="10112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AE3F7"/>
                    </a:gs>
                    <a:gs pos="100000">
                      <a:srgbClr val="FFFFFF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GB" altLang="de-DE" sz="1200" b="1">
                <a:solidFill>
                  <a:schemeClr val="hlink"/>
                </a:solidFill>
                <a:latin typeface="Arial" panose="020B0604020202020204" pitchFamily="34" charset="0"/>
              </a:rPr>
              <a:t>mail clients</a:t>
            </a:r>
          </a:p>
        </p:txBody>
      </p:sp>
      <p:sp>
        <p:nvSpPr>
          <p:cNvPr id="12311" name="Rectangle 107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018763" y="2357438"/>
            <a:ext cx="933450" cy="17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CAE3F7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pic>
        <p:nvPicPr>
          <p:cNvPr id="12313" name="Picture 1083" descr="Server_freigestel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463" y="4446588"/>
            <a:ext cx="5270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314" name="Group 1084"/>
          <p:cNvGrpSpPr>
            <a:grpSpLocks/>
          </p:cNvGrpSpPr>
          <p:nvPr/>
        </p:nvGrpSpPr>
        <p:grpSpPr bwMode="auto">
          <a:xfrm>
            <a:off x="6979326" y="2409825"/>
            <a:ext cx="776287" cy="735013"/>
            <a:chOff x="4854" y="1512"/>
            <a:chExt cx="489" cy="463"/>
          </a:xfrm>
        </p:grpSpPr>
        <p:pic>
          <p:nvPicPr>
            <p:cNvPr id="12323" name="Picture 1085" descr="client_OHNEmouse_frei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" y="1512"/>
              <a:ext cx="359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4" name="Picture 1086" descr="client_OHNEmouse_frei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4" y="1594"/>
              <a:ext cx="359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15" name="Group 1087"/>
          <p:cNvGrpSpPr>
            <a:grpSpLocks/>
          </p:cNvGrpSpPr>
          <p:nvPr/>
        </p:nvGrpSpPr>
        <p:grpSpPr bwMode="auto">
          <a:xfrm>
            <a:off x="6976151" y="4416425"/>
            <a:ext cx="776287" cy="735013"/>
            <a:chOff x="4854" y="1512"/>
            <a:chExt cx="489" cy="463"/>
          </a:xfrm>
        </p:grpSpPr>
        <p:pic>
          <p:nvPicPr>
            <p:cNvPr id="12321" name="Picture 1088" descr="client_OHNEmouse_frei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" y="1512"/>
              <a:ext cx="359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2" name="Picture 1089" descr="client_OHNEmouse_frei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4" y="1594"/>
              <a:ext cx="359" cy="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316" name="Picture 1090" descr="Server_freigestel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601" y="2459038"/>
            <a:ext cx="5270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8" name="Picture 1094" descr="Server_freigestel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3030538"/>
            <a:ext cx="700087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31"/>
          <p:cNvSpPr>
            <a:spLocks noChangeArrowheads="1"/>
          </p:cNvSpPr>
          <p:nvPr/>
        </p:nvSpPr>
        <p:spPr bwMode="auto">
          <a:xfrm>
            <a:off x="3292720" y="2426902"/>
            <a:ext cx="1568450" cy="609600"/>
          </a:xfrm>
          <a:prstGeom prst="rect">
            <a:avLst/>
          </a:prstGeom>
          <a:gradFill rotWithShape="0">
            <a:gsLst>
              <a:gs pos="0">
                <a:srgbClr val="FFCC99"/>
              </a:gs>
              <a:gs pos="50000">
                <a:srgbClr val="FFFFFF"/>
              </a:gs>
              <a:gs pos="100000">
                <a:srgbClr val="FFCC99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CC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2" name="Text Box 32"/>
          <p:cNvSpPr txBox="1">
            <a:spLocks noChangeArrowheads="1"/>
          </p:cNvSpPr>
          <p:nvPr/>
        </p:nvSpPr>
        <p:spPr bwMode="auto">
          <a:xfrm>
            <a:off x="3468932" y="2503102"/>
            <a:ext cx="1284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dirty="0">
                <a:solidFill>
                  <a:schemeClr val="hlink"/>
                </a:solidFill>
              </a:rPr>
              <a:t>PAPAGENO-</a:t>
            </a:r>
          </a:p>
          <a:p>
            <a:pPr algn="ctr"/>
            <a:r>
              <a:rPr lang="de-DE" altLang="de-DE" sz="1200" dirty="0">
                <a:solidFill>
                  <a:schemeClr val="hlink"/>
                </a:solidFill>
              </a:rPr>
              <a:t>SMTP-Gateway</a:t>
            </a:r>
          </a:p>
        </p:txBody>
      </p: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3292720" y="4409690"/>
            <a:ext cx="1568450" cy="609600"/>
          </a:xfrm>
          <a:prstGeom prst="rect">
            <a:avLst/>
          </a:prstGeom>
          <a:gradFill rotWithShape="0">
            <a:gsLst>
              <a:gs pos="0">
                <a:srgbClr val="CAE3F7"/>
              </a:gs>
              <a:gs pos="50000">
                <a:srgbClr val="FFFFFF"/>
              </a:gs>
              <a:gs pos="100000">
                <a:srgbClr val="CAE3F7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99CC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de-DE" altLang="de-DE"/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3595694" y="4485890"/>
            <a:ext cx="1041876" cy="461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4" tIns="45718" rIns="91434" bIns="45718">
            <a:spAutoFit/>
          </a:bodyPr>
          <a:lstStyle>
            <a:lvl1pPr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1pPr>
            <a:lvl2pPr marL="742950" indent="-28575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2pPr>
            <a:lvl3pPr marL="11430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3pPr>
            <a:lvl4pPr marL="16002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4pPr>
            <a:lvl5pPr marL="2057400" indent="-228600"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CC3300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de-DE" altLang="de-DE" sz="1200" dirty="0" smtClean="0">
                <a:solidFill>
                  <a:schemeClr val="hlink"/>
                </a:solidFill>
              </a:rPr>
              <a:t>PAPAGENO</a:t>
            </a:r>
            <a:endParaRPr lang="de-DE" altLang="de-DE" sz="1200" dirty="0">
              <a:solidFill>
                <a:schemeClr val="hlink"/>
              </a:solidFill>
            </a:endParaRPr>
          </a:p>
          <a:p>
            <a:pPr algn="ctr"/>
            <a:r>
              <a:rPr lang="de-DE" altLang="de-DE" sz="1200" dirty="0" err="1" smtClean="0">
                <a:solidFill>
                  <a:schemeClr val="hlink"/>
                </a:solidFill>
              </a:rPr>
              <a:t>interfaces</a:t>
            </a:r>
            <a:endParaRPr lang="de-DE" altLang="de-DE" sz="1200" dirty="0">
              <a:solidFill>
                <a:schemeClr val="hlink"/>
              </a:solidFill>
            </a:endParaRPr>
          </a:p>
        </p:txBody>
      </p:sp>
      <p:grpSp>
        <p:nvGrpSpPr>
          <p:cNvPr id="45" name="Group 54"/>
          <p:cNvGrpSpPr>
            <a:grpSpLocks/>
          </p:cNvGrpSpPr>
          <p:nvPr/>
        </p:nvGrpSpPr>
        <p:grpSpPr bwMode="auto">
          <a:xfrm>
            <a:off x="584087" y="4885305"/>
            <a:ext cx="1557337" cy="1039812"/>
            <a:chOff x="543" y="3053"/>
            <a:chExt cx="981" cy="655"/>
          </a:xfrm>
        </p:grpSpPr>
        <p:pic>
          <p:nvPicPr>
            <p:cNvPr id="46" name="Picture 52" descr="Fotolia_39930038_X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" y="3053"/>
              <a:ext cx="981" cy="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Rectangle 53"/>
            <p:cNvSpPr>
              <a:spLocks noChangeArrowheads="1"/>
            </p:cNvSpPr>
            <p:nvPr/>
          </p:nvSpPr>
          <p:spPr bwMode="auto">
            <a:xfrm>
              <a:off x="621" y="3230"/>
              <a:ext cx="83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CAE3F7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9994" tIns="46797" rIns="89994" bIns="46797">
              <a:spAutoFit/>
            </a:bodyPr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de-DE" altLang="de-DE" sz="1200" b="0" dirty="0" smtClean="0">
                  <a:solidFill>
                    <a:schemeClr val="bg1"/>
                  </a:solidFill>
                </a:rPr>
                <a:t>PSTN</a:t>
              </a:r>
              <a:endParaRPr lang="de-DE" altLang="de-DE" sz="1200" b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8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084" y="4151991"/>
            <a:ext cx="370178" cy="74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Group 72"/>
          <p:cNvGrpSpPr>
            <a:grpSpLocks/>
          </p:cNvGrpSpPr>
          <p:nvPr/>
        </p:nvGrpSpPr>
        <p:grpSpPr bwMode="auto">
          <a:xfrm>
            <a:off x="1820424" y="2849408"/>
            <a:ext cx="923925" cy="1409700"/>
            <a:chOff x="1353" y="1685"/>
            <a:chExt cx="582" cy="888"/>
          </a:xfrm>
        </p:grpSpPr>
        <p:sp>
          <p:nvSpPr>
            <p:cNvPr id="50" name="Rectangle 62"/>
            <p:cNvSpPr>
              <a:spLocks noChangeArrowheads="1"/>
            </p:cNvSpPr>
            <p:nvPr/>
          </p:nvSpPr>
          <p:spPr bwMode="auto">
            <a:xfrm rot="-5400000">
              <a:off x="1199" y="2117"/>
              <a:ext cx="827" cy="23"/>
            </a:xfrm>
            <a:prstGeom prst="rect">
              <a:avLst/>
            </a:prstGeom>
            <a:gradFill rotWithShape="1">
              <a:gsLst>
                <a:gs pos="0">
                  <a:srgbClr val="9FCFFF"/>
                </a:gs>
                <a:gs pos="50000">
                  <a:srgbClr val="0066CC"/>
                </a:gs>
                <a:gs pos="100000">
                  <a:srgbClr val="9FC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  <p:grpSp>
          <p:nvGrpSpPr>
            <p:cNvPr id="51" name="Group 65"/>
            <p:cNvGrpSpPr>
              <a:grpSpLocks/>
            </p:cNvGrpSpPr>
            <p:nvPr/>
          </p:nvGrpSpPr>
          <p:grpSpPr bwMode="auto">
            <a:xfrm>
              <a:off x="1619" y="1685"/>
              <a:ext cx="316" cy="80"/>
              <a:chOff x="1643" y="1619"/>
              <a:chExt cx="316" cy="80"/>
            </a:xfrm>
          </p:grpSpPr>
          <p:sp>
            <p:nvSpPr>
              <p:cNvPr id="56" name="Rectangle 63"/>
              <p:cNvSpPr>
                <a:spLocks noChangeArrowheads="1"/>
              </p:cNvSpPr>
              <p:nvPr/>
            </p:nvSpPr>
            <p:spPr bwMode="auto">
              <a:xfrm>
                <a:off x="1643" y="1648"/>
                <a:ext cx="261" cy="23"/>
              </a:xfrm>
              <a:prstGeom prst="rect">
                <a:avLst/>
              </a:prstGeom>
              <a:gradFill rotWithShape="1">
                <a:gsLst>
                  <a:gs pos="0">
                    <a:srgbClr val="9FCFFF"/>
                  </a:gs>
                  <a:gs pos="100000">
                    <a:srgbClr val="0066C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57" name="AutoShape 64"/>
              <p:cNvSpPr>
                <a:spLocks noChangeArrowheads="1"/>
              </p:cNvSpPr>
              <p:nvPr/>
            </p:nvSpPr>
            <p:spPr bwMode="auto">
              <a:xfrm rot="5400000">
                <a:off x="1885" y="1625"/>
                <a:ext cx="80" cy="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FCFFF"/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  <p:grpSp>
          <p:nvGrpSpPr>
            <p:cNvPr id="52" name="Group 66"/>
            <p:cNvGrpSpPr>
              <a:grpSpLocks/>
            </p:cNvGrpSpPr>
            <p:nvPr/>
          </p:nvGrpSpPr>
          <p:grpSpPr bwMode="auto">
            <a:xfrm>
              <a:off x="1617" y="2493"/>
              <a:ext cx="316" cy="80"/>
              <a:chOff x="1643" y="1619"/>
              <a:chExt cx="316" cy="80"/>
            </a:xfrm>
          </p:grpSpPr>
          <p:sp>
            <p:nvSpPr>
              <p:cNvPr id="54" name="Rectangle 67"/>
              <p:cNvSpPr>
                <a:spLocks noChangeArrowheads="1"/>
              </p:cNvSpPr>
              <p:nvPr/>
            </p:nvSpPr>
            <p:spPr bwMode="auto">
              <a:xfrm>
                <a:off x="1643" y="1648"/>
                <a:ext cx="261" cy="23"/>
              </a:xfrm>
              <a:prstGeom prst="rect">
                <a:avLst/>
              </a:prstGeom>
              <a:gradFill rotWithShape="1">
                <a:gsLst>
                  <a:gs pos="0">
                    <a:srgbClr val="9FCFFF"/>
                  </a:gs>
                  <a:gs pos="100000">
                    <a:srgbClr val="0066CC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  <p:sp>
            <p:nvSpPr>
              <p:cNvPr id="55" name="AutoShape 68"/>
              <p:cNvSpPr>
                <a:spLocks noChangeArrowheads="1"/>
              </p:cNvSpPr>
              <p:nvPr/>
            </p:nvSpPr>
            <p:spPr bwMode="auto">
              <a:xfrm rot="5400000">
                <a:off x="1885" y="1625"/>
                <a:ext cx="80" cy="6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FCFFF"/>
                  </a:gs>
                  <a:gs pos="100000">
                    <a:srgbClr val="0066CC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33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CC33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endParaRPr lang="de-DE" altLang="de-DE"/>
              </a:p>
            </p:txBody>
          </p:sp>
        </p:grpSp>
        <p:sp>
          <p:nvSpPr>
            <p:cNvPr id="53" name="Rectangle 70"/>
            <p:cNvSpPr>
              <a:spLocks noChangeArrowheads="1"/>
            </p:cNvSpPr>
            <p:nvPr/>
          </p:nvSpPr>
          <p:spPr bwMode="auto">
            <a:xfrm>
              <a:off x="1353" y="2084"/>
              <a:ext cx="261" cy="23"/>
            </a:xfrm>
            <a:prstGeom prst="rect">
              <a:avLst/>
            </a:prstGeom>
            <a:gradFill rotWithShape="1">
              <a:gsLst>
                <a:gs pos="0">
                  <a:srgbClr val="9FCFFF"/>
                </a:gs>
                <a:gs pos="100000">
                  <a:srgbClr val="0066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33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CC33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de-DE" altLang="de-DE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autoUpdateAnimBg="0"/>
      <p:bldP spid="123912" grpId="0" autoUpdateAnimBg="0"/>
    </p:bldLst>
  </p:timing>
</p:sld>
</file>

<file path=ppt/theme/theme1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99"/>
      </a:hlink>
      <a:folHlink>
        <a:srgbClr val="DDDDDD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AE3F7"/>
            </a:gs>
            <a:gs pos="100000">
              <a:srgbClr val="FFFFFF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AE3F7"/>
            </a:gs>
            <a:gs pos="100000">
              <a:srgbClr val="FFFFFF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651</Words>
  <Application>Microsoft Office PowerPoint</Application>
  <PresentationFormat>Bildschirmpräsentation (4:3)</PresentationFormat>
  <Paragraphs>194</Paragraphs>
  <Slides>16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Standarddesign</vt:lpstr>
      <vt:lpstr>PowerPoint-Präsentation</vt:lpstr>
      <vt:lpstr>PAPAGENO Unified Messaging</vt:lpstr>
      <vt:lpstr>Unified Messaging at your workplace</vt:lpstr>
      <vt:lpstr>PAPAGENO is easy ...</vt:lpstr>
      <vt:lpstr>PAPAGENO is a Mobile Office</vt:lpstr>
      <vt:lpstr>PAPAGENO Connects Different Worlds</vt:lpstr>
      <vt:lpstr>PAPAGENO - Any Media, Any Device</vt:lpstr>
      <vt:lpstr>PAPAGENO - Any Platform</vt:lpstr>
      <vt:lpstr>Any Environment</vt:lpstr>
      <vt:lpstr>Runs under Linux </vt:lpstr>
      <vt:lpstr>Voice over IP</vt:lpstr>
      <vt:lpstr>Summary Performance Features</vt:lpstr>
      <vt:lpstr>PAPAGENO Unified Messaging Saves Time and Money.</vt:lpstr>
      <vt:lpstr>Fax as a Service – Fax out of the Cloud</vt:lpstr>
      <vt:lpstr>References</vt:lpstr>
      <vt:lpstr>Company History</vt:lpstr>
    </vt:vector>
  </TitlesOfParts>
  <Company>VIPcom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Eva Wolf</dc:creator>
  <cp:lastModifiedBy>Regine Scharfenberg</cp:lastModifiedBy>
  <cp:revision>465</cp:revision>
  <cp:lastPrinted>2015-03-19T09:28:10Z</cp:lastPrinted>
  <dcterms:created xsi:type="dcterms:W3CDTF">2001-08-13T10:35:25Z</dcterms:created>
  <dcterms:modified xsi:type="dcterms:W3CDTF">2016-07-20T10:53:21Z</dcterms:modified>
</cp:coreProperties>
</file>